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88" r:id="rId3"/>
    <p:sldMasterId id="2147483704" r:id="rId4"/>
  </p:sldMasterIdLst>
  <p:notesMasterIdLst>
    <p:notesMasterId r:id="rId26"/>
  </p:notesMasterIdLst>
  <p:handoutMasterIdLst>
    <p:handoutMasterId r:id="rId27"/>
  </p:handoutMasterIdLst>
  <p:sldIdLst>
    <p:sldId id="256" r:id="rId5"/>
    <p:sldId id="319" r:id="rId6"/>
    <p:sldId id="317" r:id="rId7"/>
    <p:sldId id="815" r:id="rId8"/>
    <p:sldId id="321" r:id="rId9"/>
    <p:sldId id="301" r:id="rId10"/>
    <p:sldId id="293" r:id="rId11"/>
    <p:sldId id="294" r:id="rId12"/>
    <p:sldId id="298" r:id="rId13"/>
    <p:sldId id="313" r:id="rId14"/>
    <p:sldId id="831" r:id="rId15"/>
    <p:sldId id="820" r:id="rId16"/>
    <p:sldId id="821" r:id="rId17"/>
    <p:sldId id="822" r:id="rId18"/>
    <p:sldId id="824" r:id="rId19"/>
    <p:sldId id="825" r:id="rId20"/>
    <p:sldId id="826" r:id="rId21"/>
    <p:sldId id="819" r:id="rId22"/>
    <p:sldId id="829" r:id="rId23"/>
    <p:sldId id="830" r:id="rId24"/>
    <p:sldId id="268"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Title page" id="{C2821302-2CFD-4432-9811-B12C4EAA6DE9}">
          <p14:sldIdLst>
            <p14:sldId id="256"/>
          </p14:sldIdLst>
        </p14:section>
        <p14:section name="Useful ESS slides" id="{BBF2F26E-383A-4D8F-93E2-541D014E6475}">
          <p14:sldIdLst>
            <p14:sldId id="319"/>
            <p14:sldId id="317"/>
            <p14:sldId id="815"/>
            <p14:sldId id="321"/>
            <p14:sldId id="301"/>
            <p14:sldId id="293"/>
            <p14:sldId id="294"/>
            <p14:sldId id="298"/>
            <p14:sldId id="313"/>
            <p14:sldId id="831"/>
            <p14:sldId id="820"/>
            <p14:sldId id="821"/>
            <p14:sldId id="822"/>
            <p14:sldId id="824"/>
            <p14:sldId id="825"/>
            <p14:sldId id="826"/>
          </p14:sldIdLst>
        </p14:section>
        <p14:section name="Final page templates" id="{036000DA-CB25-47E9-A9E0-EFCAE6C082AA}">
          <p14:sldIdLst>
            <p14:sldId id="819"/>
            <p14:sldId id="829"/>
            <p14:sldId id="830"/>
            <p14:sldId id="268"/>
          </p14:sldIdLst>
        </p14:section>
      </p14:sectionLst>
    </p:ext>
    <p:ext uri="{EFAFB233-063F-42B5-8137-9DF3F51BA10A}">
      <p15:sldGuideLst xmlns:p15="http://schemas.microsoft.com/office/powerpoint/2012/main">
        <p15:guide id="1" orient="horz" pos="3976">
          <p15:clr>
            <a:srgbClr val="A4A3A4"/>
          </p15:clr>
        </p15:guide>
        <p15:guide id="2" orient="horz" pos="744">
          <p15:clr>
            <a:srgbClr val="A4A3A4"/>
          </p15:clr>
        </p15:guide>
        <p15:guide id="3" orient="horz" pos="4104">
          <p15:clr>
            <a:srgbClr val="A4A3A4"/>
          </p15:clr>
        </p15:guide>
        <p15:guide id="4" orient="horz" pos="1089">
          <p15:clr>
            <a:srgbClr val="A4A3A4"/>
          </p15:clr>
        </p15:guide>
        <p15:guide id="5" orient="horz" pos="3792">
          <p15:clr>
            <a:srgbClr val="A4A3A4"/>
          </p15:clr>
        </p15:guide>
        <p15:guide id="6" orient="horz" pos="117">
          <p15:clr>
            <a:srgbClr val="A4A3A4"/>
          </p15:clr>
        </p15:guide>
        <p15:guide id="7" orient="horz" pos="592">
          <p15:clr>
            <a:srgbClr val="A4A3A4"/>
          </p15:clr>
        </p15:guide>
        <p15:guide id="8" orient="horz" pos="229">
          <p15:clr>
            <a:srgbClr val="A4A3A4"/>
          </p15:clr>
        </p15:guide>
        <p15:guide id="9" pos="5302">
          <p15:clr>
            <a:srgbClr val="A4A3A4"/>
          </p15:clr>
        </p15:guide>
        <p15:guide id="10" pos="864">
          <p15:clr>
            <a:srgbClr val="A4A3A4"/>
          </p15:clr>
        </p15:guide>
        <p15:guide id="11" pos="334">
          <p15:clr>
            <a:srgbClr val="A4A3A4"/>
          </p15:clr>
        </p15:guide>
        <p15:guide id="12" pos="1189">
          <p15:clr>
            <a:srgbClr val="A4A3A4"/>
          </p15:clr>
        </p15:guide>
        <p15:guide id="13" pos="1280">
          <p15:clr>
            <a:srgbClr val="A4A3A4"/>
          </p15:clr>
        </p15:guide>
        <p15:guide id="14" pos="1592">
          <p15:clr>
            <a:srgbClr val="A4A3A4"/>
          </p15:clr>
        </p15:guide>
        <p15:guide id="15" pos="1680">
          <p15:clr>
            <a:srgbClr val="A4A3A4"/>
          </p15:clr>
        </p15:guide>
        <p15:guide id="16" pos="2008">
          <p15:clr>
            <a:srgbClr val="A4A3A4"/>
          </p15:clr>
        </p15:guide>
        <p15:guide id="17" pos="2099">
          <p15:clr>
            <a:srgbClr val="A4A3A4"/>
          </p15:clr>
        </p15:guide>
        <p15:guide id="18" pos="2424">
          <p15:clr>
            <a:srgbClr val="A4A3A4"/>
          </p15:clr>
        </p15:guide>
        <p15:guide id="19" pos="2509">
          <p15:clr>
            <a:srgbClr val="A4A3A4"/>
          </p15:clr>
        </p15:guide>
        <p15:guide id="20" pos="2834">
          <p15:clr>
            <a:srgbClr val="A4A3A4"/>
          </p15:clr>
        </p15:guide>
        <p15:guide id="21" pos="2925">
          <p15:clr>
            <a:srgbClr val="A4A3A4"/>
          </p15:clr>
        </p15:guide>
        <p15:guide id="22" pos="3240">
          <p15:clr>
            <a:srgbClr val="A4A3A4"/>
          </p15:clr>
        </p15:guide>
        <p15:guide id="23" pos="3331">
          <p15:clr>
            <a:srgbClr val="A4A3A4"/>
          </p15:clr>
        </p15:guide>
        <p15:guide id="24" pos="3651">
          <p15:clr>
            <a:srgbClr val="A4A3A4"/>
          </p15:clr>
        </p15:guide>
        <p15:guide id="25" pos="3742">
          <p15:clr>
            <a:srgbClr val="A4A3A4"/>
          </p15:clr>
        </p15:guide>
        <p15:guide id="26" pos="4062">
          <p15:clr>
            <a:srgbClr val="A4A3A4"/>
          </p15:clr>
        </p15:guide>
        <p15:guide id="27" pos="4153">
          <p15:clr>
            <a:srgbClr val="A4A3A4"/>
          </p15:clr>
        </p15:guide>
        <p15:guide id="28" pos="4479">
          <p15:clr>
            <a:srgbClr val="A4A3A4"/>
          </p15:clr>
        </p15:guide>
        <p15:guide id="29" pos="4565">
          <p15:clr>
            <a:srgbClr val="A4A3A4"/>
          </p15:clr>
        </p15:guide>
        <p15:guide id="30" pos="4891">
          <p15:clr>
            <a:srgbClr val="A4A3A4"/>
          </p15:clr>
        </p15:guide>
        <p15:guide id="31" pos="4982">
          <p15:clr>
            <a:srgbClr val="A4A3A4"/>
          </p15:clr>
        </p15:guide>
        <p15:guide id="32" pos="760">
          <p15:clr>
            <a:srgbClr val="A4A3A4"/>
          </p15:clr>
        </p15:guide>
        <p15:guide id="33" pos="4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376B"/>
    <a:srgbClr val="E82034"/>
    <a:srgbClr val="39A2B9"/>
    <a:srgbClr val="39A2B8"/>
    <a:srgbClr val="717375"/>
    <a:srgbClr val="44A186"/>
    <a:srgbClr val="ABD596"/>
    <a:srgbClr val="E8313D"/>
    <a:srgbClr val="737577"/>
    <a:srgbClr val="EC3E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47041-9326-4D2A-B7DE-D54D4C6AF2CF}" v="41" dt="2023-05-17T15:01:39.187"/>
    <p1510:client id="{99474854-A714-4C5E-4276-E542AFC705D1}" v="16" dt="2023-05-31T09:50:18.313"/>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autoAdjust="0"/>
    <p:restoredTop sz="90930" autoAdjust="0"/>
  </p:normalViewPr>
  <p:slideViewPr>
    <p:cSldViewPr snapToGrid="0" showGuides="1">
      <p:cViewPr varScale="1">
        <p:scale>
          <a:sx n="63" d="100"/>
          <a:sy n="63" d="100"/>
        </p:scale>
        <p:origin x="1620" y="72"/>
      </p:cViewPr>
      <p:guideLst>
        <p:guide orient="horz" pos="3976"/>
        <p:guide orient="horz" pos="744"/>
        <p:guide orient="horz" pos="4104"/>
        <p:guide orient="horz" pos="1089"/>
        <p:guide orient="horz" pos="3792"/>
        <p:guide orient="horz" pos="117"/>
        <p:guide orient="horz" pos="592"/>
        <p:guide orient="horz" pos="229"/>
        <p:guide pos="5302"/>
        <p:guide pos="864"/>
        <p:guide pos="334"/>
        <p:guide pos="1189"/>
        <p:guide pos="1280"/>
        <p:guide pos="1592"/>
        <p:guide pos="1680"/>
        <p:guide pos="2008"/>
        <p:guide pos="2099"/>
        <p:guide pos="2424"/>
        <p:guide pos="2509"/>
        <p:guide pos="2834"/>
        <p:guide pos="2925"/>
        <p:guide pos="3240"/>
        <p:guide pos="3331"/>
        <p:guide pos="3651"/>
        <p:guide pos="3742"/>
        <p:guide pos="4062"/>
        <p:guide pos="4153"/>
        <p:guide pos="4479"/>
        <p:guide pos="4565"/>
        <p:guide pos="4891"/>
        <p:guide pos="4982"/>
        <p:guide pos="760"/>
        <p:guide pos="45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3" d="100"/>
          <a:sy n="63" d="100"/>
        </p:scale>
        <p:origin x="263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lapa.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RR</c:v>
                </c:pt>
              </c:strCache>
            </c:strRef>
          </c:tx>
          <c:spPr>
            <a:solidFill>
              <a:schemeClr val="accent1"/>
            </a:solidFill>
            <a:ln>
              <a:noFill/>
            </a:ln>
            <a:effectLst/>
          </c:spPr>
          <c:invertIfNegative val="0"/>
          <c:dLbls>
            <c:dLbl>
              <c:idx val="0"/>
              <c:layout/>
              <c:tx>
                <c:rich>
                  <a:bodyPr/>
                  <a:lstStyle/>
                  <a:p>
                    <a:r>
                      <a:rPr lang="en-US" dirty="0" smtClean="0"/>
                      <a:t>28.25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66-44AE-BE80-1E401DDD656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Overall</c:v>
                </c:pt>
                <c:pt idx="1">
                  <c:v>Mode</c:v>
                </c:pt>
              </c:strCache>
            </c:strRef>
          </c:cat>
          <c:val>
            <c:numRef>
              <c:f>Sheet1!$B$2:$B$3</c:f>
              <c:numCache>
                <c:formatCode>General</c:formatCode>
                <c:ptCount val="2"/>
                <c:pt idx="0">
                  <c:v>36.4</c:v>
                </c:pt>
              </c:numCache>
            </c:numRef>
          </c:val>
          <c:extLst>
            <c:ext xmlns:c16="http://schemas.microsoft.com/office/drawing/2014/chart" uri="{C3380CC4-5D6E-409C-BE32-E72D297353CC}">
              <c16:uniqueId val="{00000000-26D5-4FF4-AE28-284BD4F7CA24}"/>
            </c:ext>
          </c:extLst>
        </c:ser>
        <c:ser>
          <c:idx val="1"/>
          <c:order val="1"/>
          <c:tx>
            <c:strRef>
              <c:f>Sheet1!$C$1</c:f>
              <c:strCache>
                <c:ptCount val="1"/>
                <c:pt idx="0">
                  <c:v>RR web</c:v>
                </c:pt>
              </c:strCache>
            </c:strRef>
          </c:tx>
          <c:spPr>
            <a:solidFill>
              <a:schemeClr val="accent2"/>
            </a:solidFill>
            <a:ln>
              <a:noFill/>
            </a:ln>
            <a:effectLst/>
          </c:spPr>
          <c:invertIfNegative val="0"/>
          <c:dLbls>
            <c:dLbl>
              <c:idx val="1"/>
              <c:layout/>
              <c:tx>
                <c:rich>
                  <a:bodyPr/>
                  <a:lstStyle/>
                  <a:p>
                    <a:r>
                      <a:rPr lang="en-US" dirty="0" smtClean="0"/>
                      <a:t>22.7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366-44AE-BE80-1E401DDD656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Overall</c:v>
                </c:pt>
                <c:pt idx="1">
                  <c:v>Mode</c:v>
                </c:pt>
              </c:strCache>
            </c:strRef>
          </c:cat>
          <c:val>
            <c:numRef>
              <c:f>Sheet1!$C$2:$C$3</c:f>
              <c:numCache>
                <c:formatCode>General</c:formatCode>
                <c:ptCount val="2"/>
                <c:pt idx="1">
                  <c:v>26.5</c:v>
                </c:pt>
              </c:numCache>
            </c:numRef>
          </c:val>
          <c:extLst>
            <c:ext xmlns:c16="http://schemas.microsoft.com/office/drawing/2014/chart" uri="{C3380CC4-5D6E-409C-BE32-E72D297353CC}">
              <c16:uniqueId val="{00000001-26D5-4FF4-AE28-284BD4F7CA24}"/>
            </c:ext>
          </c:extLst>
        </c:ser>
        <c:ser>
          <c:idx val="2"/>
          <c:order val="2"/>
          <c:tx>
            <c:strRef>
              <c:f>Sheet1!$D$1</c:f>
              <c:strCache>
                <c:ptCount val="1"/>
                <c:pt idx="0">
                  <c:v>RR paper</c:v>
                </c:pt>
              </c:strCache>
            </c:strRef>
          </c:tx>
          <c:spPr>
            <a:solidFill>
              <a:schemeClr val="accent3"/>
            </a:solidFill>
            <a:ln>
              <a:noFill/>
            </a:ln>
            <a:effectLst/>
          </c:spPr>
          <c:invertIfNegative val="0"/>
          <c:dLbls>
            <c:dLbl>
              <c:idx val="1"/>
              <c:layout/>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D5-4FF4-AE28-284BD4F7CA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Overall</c:v>
                </c:pt>
                <c:pt idx="1">
                  <c:v>Mode</c:v>
                </c:pt>
              </c:strCache>
            </c:strRef>
          </c:cat>
          <c:val>
            <c:numRef>
              <c:f>Sheet1!$D$2:$D$3</c:f>
              <c:numCache>
                <c:formatCode>General</c:formatCode>
                <c:ptCount val="2"/>
                <c:pt idx="1">
                  <c:v>9.9</c:v>
                </c:pt>
              </c:numCache>
            </c:numRef>
          </c:val>
          <c:extLst>
            <c:ext xmlns:c16="http://schemas.microsoft.com/office/drawing/2014/chart" uri="{C3380CC4-5D6E-409C-BE32-E72D297353CC}">
              <c16:uniqueId val="{00000002-26D5-4FF4-AE28-284BD4F7CA24}"/>
            </c:ext>
          </c:extLst>
        </c:ser>
        <c:dLbls>
          <c:showLegendKey val="0"/>
          <c:showVal val="0"/>
          <c:showCatName val="0"/>
          <c:showSerName val="0"/>
          <c:showPercent val="0"/>
          <c:showBubbleSize val="0"/>
        </c:dLbls>
        <c:gapWidth val="150"/>
        <c:overlap val="100"/>
        <c:axId val="221191528"/>
        <c:axId val="221192184"/>
      </c:barChart>
      <c:catAx>
        <c:axId val="22119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1192184"/>
        <c:crosses val="autoZero"/>
        <c:auto val="1"/>
        <c:lblAlgn val="ctr"/>
        <c:lblOffset val="100"/>
        <c:noMultiLvlLbl val="0"/>
      </c:catAx>
      <c:valAx>
        <c:axId val="221192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1191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56C6B-6271-463D-AA40-F32E4C10AD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A3314B5-EDFD-471C-93A0-52137000C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97662-BDDC-44E3-994F-E590056185AE}" type="datetimeFigureOut">
              <a:rPr lang="en-GB" smtClean="0"/>
              <a:t>23/08/2023</a:t>
            </a:fld>
            <a:endParaRPr lang="en-GB"/>
          </a:p>
        </p:txBody>
      </p:sp>
      <p:sp>
        <p:nvSpPr>
          <p:cNvPr id="4" name="Footer Placeholder 3">
            <a:extLst>
              <a:ext uri="{FF2B5EF4-FFF2-40B4-BE49-F238E27FC236}">
                <a16:creationId xmlns:a16="http://schemas.microsoft.com/office/drawing/2014/main" id="{99B21F16-03E0-4F79-95F0-3514D5ACFD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31D97D-BE02-4427-A1BA-D6E7F9A492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F10A6-8C5F-4F61-AADC-04F0FC561FF1}" type="slidenum">
              <a:rPr lang="en-GB" smtClean="0"/>
              <a:t>‹#›</a:t>
            </a:fld>
            <a:endParaRPr lang="en-GB"/>
          </a:p>
        </p:txBody>
      </p:sp>
    </p:spTree>
    <p:extLst>
      <p:ext uri="{BB962C8B-B14F-4D97-AF65-F5344CB8AC3E}">
        <p14:creationId xmlns:p14="http://schemas.microsoft.com/office/powerpoint/2010/main" val="183701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C523B-F63C-F445-8A17-27C80C1B48F1}" type="datetimeFigureOut">
              <a:rPr lang="en-US" smtClean="0"/>
              <a:t>8/23/2023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C1B32-7466-F44C-93A8-95040771CC8B}" type="slidenum">
              <a:rPr lang="en-US" smtClean="0"/>
              <a:t>‹#›</a:t>
            </a:fld>
            <a:endParaRPr lang="en-US"/>
          </a:p>
        </p:txBody>
      </p:sp>
    </p:spTree>
    <p:extLst>
      <p:ext uri="{BB962C8B-B14F-4D97-AF65-F5344CB8AC3E}">
        <p14:creationId xmlns:p14="http://schemas.microsoft.com/office/powerpoint/2010/main" val="54858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C1B32-7466-F44C-93A8-95040771CC8B}" type="slidenum">
              <a:rPr lang="en-US" smtClean="0"/>
              <a:t>1</a:t>
            </a:fld>
            <a:endParaRPr lang="en-US"/>
          </a:p>
        </p:txBody>
      </p:sp>
    </p:spTree>
    <p:extLst>
      <p:ext uri="{BB962C8B-B14F-4D97-AF65-F5344CB8AC3E}">
        <p14:creationId xmlns:p14="http://schemas.microsoft.com/office/powerpoint/2010/main" val="215747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Please edit the highlighted text in the slide template to reflect the following information for your country:</a:t>
            </a:r>
          </a:p>
          <a:p>
            <a:endParaRPr lang="en-US" i="1" dirty="0"/>
          </a:p>
          <a:p>
            <a:pPr marL="228600" indent="-228600">
              <a:buAutoNum type="alphaLcParenR"/>
            </a:pPr>
            <a:r>
              <a:rPr lang="en-US" i="1" dirty="0"/>
              <a:t>Mean (and standard deviation) years of education of the respondents </a:t>
            </a:r>
            <a:r>
              <a:rPr lang="en-US" b="1" i="1" dirty="0"/>
              <a:t>in Round 10, by mode</a:t>
            </a:r>
            <a:r>
              <a:rPr lang="en-US" i="1" dirty="0"/>
              <a:t>;</a:t>
            </a:r>
          </a:p>
          <a:p>
            <a:pPr marL="228600" indent="-228600">
              <a:buAutoNum type="alphaLcParenR"/>
            </a:pPr>
            <a:r>
              <a:rPr lang="en-US" i="1" dirty="0"/>
              <a:t>Mean (and standard deviation) years of education of the respondents </a:t>
            </a:r>
            <a:r>
              <a:rPr lang="en-US" b="1" i="1" dirty="0"/>
              <a:t>in Round 9 (unweighted data)</a:t>
            </a:r>
            <a:r>
              <a:rPr lang="en-US" i="1" dirty="0"/>
              <a:t>;</a:t>
            </a:r>
          </a:p>
          <a:p>
            <a:pPr marL="228600" indent="-228600">
              <a:buAutoNum type="alphaLcParenR"/>
            </a:pPr>
            <a:r>
              <a:rPr lang="en-US" i="1" dirty="0"/>
              <a:t>Mean (and standard deviation) years of education of the respondents </a:t>
            </a:r>
            <a:r>
              <a:rPr lang="en-US" b="1" i="1" dirty="0"/>
              <a:t>in the national population statistics</a:t>
            </a:r>
            <a:r>
              <a:rPr lang="en-US" i="1"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0"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4C1B32-7466-F44C-93A8-95040771CC8B}" type="slidenum">
              <a:rPr lang="en-US" smtClean="0"/>
              <a:t>17</a:t>
            </a:fld>
            <a:endParaRPr lang="en-US"/>
          </a:p>
        </p:txBody>
      </p:sp>
    </p:spTree>
    <p:extLst>
      <p:ext uri="{BB962C8B-B14F-4D97-AF65-F5344CB8AC3E}">
        <p14:creationId xmlns:p14="http://schemas.microsoft.com/office/powerpoint/2010/main" val="371872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emerging examples from our country correspondents. We are finding several more, with a few still to be confirmed or further explained in additional interviews/email exchanges. This and the next slide are intended to illustrate the range and different types of impacts we are finding (in addition to those already known from the 2016/17 impact study). We stress that mom-academic impacts are best reported via examples of this type rather than quantitative indicators.</a:t>
            </a:r>
          </a:p>
        </p:txBody>
      </p:sp>
      <p:sp>
        <p:nvSpPr>
          <p:cNvPr id="4" name="Slide Number Placeholder 3"/>
          <p:cNvSpPr>
            <a:spLocks noGrp="1"/>
          </p:cNvSpPr>
          <p:nvPr>
            <p:ph type="sldNum" sz="quarter" idx="5"/>
          </p:nvPr>
        </p:nvSpPr>
        <p:spPr/>
        <p:txBody>
          <a:bodyPr/>
          <a:lstStyle/>
          <a:p>
            <a:fld id="{2A4C1B32-7466-F44C-93A8-95040771CC8B}" type="slidenum">
              <a:rPr lang="en-US" smtClean="0"/>
              <a:t>18</a:t>
            </a:fld>
            <a:endParaRPr lang="en-US"/>
          </a:p>
        </p:txBody>
      </p:sp>
    </p:spTree>
    <p:extLst>
      <p:ext uri="{BB962C8B-B14F-4D97-AF65-F5344CB8AC3E}">
        <p14:creationId xmlns:p14="http://schemas.microsoft.com/office/powerpoint/2010/main" val="77862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emerging examples from our country correspondents. We are finding several more, with a few still to be confirmed or further explained in additional interviews/email exchanges. This and the next slide are intended to illustrate the range and different types of impacts we are finding (in addition to those already known from the 2016/17 impact study). We stress that mom-academic impacts are best reported via examples of this type rather than quantitative indicators.</a:t>
            </a:r>
          </a:p>
        </p:txBody>
      </p:sp>
      <p:sp>
        <p:nvSpPr>
          <p:cNvPr id="4" name="Slide Number Placeholder 3"/>
          <p:cNvSpPr>
            <a:spLocks noGrp="1"/>
          </p:cNvSpPr>
          <p:nvPr>
            <p:ph type="sldNum" sz="quarter" idx="5"/>
          </p:nvPr>
        </p:nvSpPr>
        <p:spPr/>
        <p:txBody>
          <a:bodyPr/>
          <a:lstStyle/>
          <a:p>
            <a:fld id="{2A4C1B32-7466-F44C-93A8-95040771CC8B}" type="slidenum">
              <a:rPr lang="en-US" smtClean="0"/>
              <a:t>19</a:t>
            </a:fld>
            <a:endParaRPr lang="en-US"/>
          </a:p>
        </p:txBody>
      </p:sp>
    </p:spTree>
    <p:extLst>
      <p:ext uri="{BB962C8B-B14F-4D97-AF65-F5344CB8AC3E}">
        <p14:creationId xmlns:p14="http://schemas.microsoft.com/office/powerpoint/2010/main" val="333118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emerging examples from our country correspondents. We are finding several more, with a few still to be confirmed or further explained in additional interviews/email exchanges. This and the next slide are intended to illustrate the range and different types of impacts we are finding (in addition to those already known from the 2016/17 impact study). We stress that mom-academic impacts are best reported via examples of this type rather than quantitative indicators.</a:t>
            </a:r>
          </a:p>
        </p:txBody>
      </p:sp>
      <p:sp>
        <p:nvSpPr>
          <p:cNvPr id="4" name="Slide Number Placeholder 3"/>
          <p:cNvSpPr>
            <a:spLocks noGrp="1"/>
          </p:cNvSpPr>
          <p:nvPr>
            <p:ph type="sldNum" sz="quarter" idx="5"/>
          </p:nvPr>
        </p:nvSpPr>
        <p:spPr/>
        <p:txBody>
          <a:bodyPr/>
          <a:lstStyle/>
          <a:p>
            <a:fld id="{2A4C1B32-7466-F44C-93A8-95040771CC8B}" type="slidenum">
              <a:rPr lang="en-US" smtClean="0"/>
              <a:t>20</a:t>
            </a:fld>
            <a:endParaRPr lang="en-US"/>
          </a:p>
        </p:txBody>
      </p:sp>
    </p:spTree>
    <p:extLst>
      <p:ext uri="{BB962C8B-B14F-4D97-AF65-F5344CB8AC3E}">
        <p14:creationId xmlns:p14="http://schemas.microsoft.com/office/powerpoint/2010/main" val="166593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4C1B32-7466-F44C-93A8-95040771CC8B}"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152828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emerging examples from our country correspondents. We are finding several more, with a few still to be confirmed or further explained in additional interviews/email exchanges. This and the next slide are intended to illustrate the range and different types of impacts we are finding (in addition to those already known from the 2016/17 impact study). We stress that mom-academic impacts are best reported via examples of this type rather than quantitative indicators.</a:t>
            </a:r>
          </a:p>
        </p:txBody>
      </p:sp>
      <p:sp>
        <p:nvSpPr>
          <p:cNvPr id="4" name="Slide Number Placeholder 3"/>
          <p:cNvSpPr>
            <a:spLocks noGrp="1"/>
          </p:cNvSpPr>
          <p:nvPr>
            <p:ph type="sldNum" sz="quarter" idx="5"/>
          </p:nvPr>
        </p:nvSpPr>
        <p:spPr/>
        <p:txBody>
          <a:bodyPr/>
          <a:lstStyle/>
          <a:p>
            <a:fld id="{2A4C1B32-7466-F44C-93A8-95040771CC8B}" type="slidenum">
              <a:rPr lang="en-US" smtClean="0"/>
              <a:t>10</a:t>
            </a:fld>
            <a:endParaRPr lang="en-US"/>
          </a:p>
        </p:txBody>
      </p:sp>
    </p:spTree>
    <p:extLst>
      <p:ext uri="{BB962C8B-B14F-4D97-AF65-F5344CB8AC3E}">
        <p14:creationId xmlns:p14="http://schemas.microsoft.com/office/powerpoint/2010/main" val="160649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some emerging examples from our country correspondents. We are finding several more, with a few still to be confirmed or further explained in additional interviews/email exchanges. This and the next slide are intended to illustrate the range and different types of impacts we are finding (in addition to those already known from the 2016/17 impact study). We stress that mom-academic impacts are best reported via examples of this type rather than quantitative indicators.</a:t>
            </a:r>
          </a:p>
        </p:txBody>
      </p:sp>
      <p:sp>
        <p:nvSpPr>
          <p:cNvPr id="4" name="Slide Number Placeholder 3"/>
          <p:cNvSpPr>
            <a:spLocks noGrp="1"/>
          </p:cNvSpPr>
          <p:nvPr>
            <p:ph type="sldNum" sz="quarter" idx="5"/>
          </p:nvPr>
        </p:nvSpPr>
        <p:spPr/>
        <p:txBody>
          <a:bodyPr/>
          <a:lstStyle/>
          <a:p>
            <a:fld id="{2A4C1B32-7466-F44C-93A8-95040771CC8B}" type="slidenum">
              <a:rPr lang="en-US" smtClean="0"/>
              <a:t>11</a:t>
            </a:fld>
            <a:endParaRPr lang="en-US"/>
          </a:p>
        </p:txBody>
      </p:sp>
    </p:spTree>
    <p:extLst>
      <p:ext uri="{BB962C8B-B14F-4D97-AF65-F5344CB8AC3E}">
        <p14:creationId xmlns:p14="http://schemas.microsoft.com/office/powerpoint/2010/main" val="107436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Please edit the highlighted text and ‘Edit Data’ in the slide template to reflect the following information for your country: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dirty="0"/>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Overall response rate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Web response rate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Paper response rate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Proportion of total responses received on web and on paper</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Target response rate</a:t>
            </a:r>
          </a:p>
          <a:p>
            <a:pPr marL="228600" marR="0" lvl="0" indent="-228600" algn="l" defTabSz="457200" rtl="0" eaLnBrk="1" fontAlgn="auto" latinLnBrk="0" hangingPunct="1">
              <a:lnSpc>
                <a:spcPct val="100000"/>
              </a:lnSpc>
              <a:spcBef>
                <a:spcPts val="0"/>
              </a:spcBef>
              <a:spcAft>
                <a:spcPts val="0"/>
              </a:spcAft>
              <a:buClrTx/>
              <a:buSzTx/>
              <a:buFontTx/>
              <a:buAutoNum type="alphaLcParenR"/>
              <a:tabLst/>
              <a:defRPr/>
            </a:pPr>
            <a:r>
              <a:rPr lang="en-US" b="0" i="1" dirty="0"/>
              <a:t>Sample size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To edit the data in the chart to reflect your figures, click inside the chart, then select ‘Chart Design’ at the top of the window, then select ‘Edit Data’ within the Chart Design menu.</a:t>
            </a:r>
            <a:endParaRPr lang="en-GB" b="0" i="1" dirty="0"/>
          </a:p>
        </p:txBody>
      </p:sp>
      <p:sp>
        <p:nvSpPr>
          <p:cNvPr id="4" name="Slide Number Placeholder 3"/>
          <p:cNvSpPr>
            <a:spLocks noGrp="1"/>
          </p:cNvSpPr>
          <p:nvPr>
            <p:ph type="sldNum" sz="quarter" idx="5"/>
          </p:nvPr>
        </p:nvSpPr>
        <p:spPr/>
        <p:txBody>
          <a:bodyPr/>
          <a:lstStyle/>
          <a:p>
            <a:fld id="{2A4C1B32-7466-F44C-93A8-95040771CC8B}" type="slidenum">
              <a:rPr lang="en-US" smtClean="0"/>
              <a:t>12</a:t>
            </a:fld>
            <a:endParaRPr lang="en-US"/>
          </a:p>
        </p:txBody>
      </p:sp>
    </p:spTree>
    <p:extLst>
      <p:ext uri="{BB962C8B-B14F-4D97-AF65-F5344CB8AC3E}">
        <p14:creationId xmlns:p14="http://schemas.microsoft.com/office/powerpoint/2010/main" val="419072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t>Please </a:t>
            </a:r>
            <a:r>
              <a:rPr lang="en-US" sz="1800" b="0" i="1" dirty="0"/>
              <a:t>edit the slide template </a:t>
            </a:r>
            <a:r>
              <a:rPr lang="en-GB" sz="1800" i="1" dirty="0"/>
              <a:t>to reflect the responses received over the fieldwork period in your country: </a:t>
            </a:r>
          </a:p>
          <a:p>
            <a:endParaRPr lang="en-GB" sz="1800" i="1" dirty="0"/>
          </a:p>
          <a:p>
            <a:pPr marL="228600" indent="-228600">
              <a:buAutoNum type="alphaLcParenR"/>
            </a:pPr>
            <a:r>
              <a:rPr lang="en-GB" sz="1800" i="1" dirty="0"/>
              <a:t>Web response rate</a:t>
            </a:r>
          </a:p>
          <a:p>
            <a:pPr marL="228600" indent="-228600">
              <a:buAutoNum type="alphaLcParenR"/>
            </a:pPr>
            <a:r>
              <a:rPr lang="en-GB" sz="1800" i="1" dirty="0"/>
              <a:t>Paper response rate, </a:t>
            </a:r>
          </a:p>
          <a:p>
            <a:pPr marL="228600" indent="-228600">
              <a:buAutoNum type="alphaLcParenR"/>
            </a:pPr>
            <a:r>
              <a:rPr lang="en-GB" sz="1800" i="1" dirty="0"/>
              <a:t>documented by day of fieldwork (x-axis), and with the mailing dates (and fieldworker follow-up periods, if relevant) flagged by vertical arrows, as shown.</a:t>
            </a:r>
          </a:p>
        </p:txBody>
      </p:sp>
      <p:sp>
        <p:nvSpPr>
          <p:cNvPr id="4" name="Slide Number Placeholder 3"/>
          <p:cNvSpPr>
            <a:spLocks noGrp="1"/>
          </p:cNvSpPr>
          <p:nvPr>
            <p:ph type="sldNum" sz="quarter" idx="5"/>
          </p:nvPr>
        </p:nvSpPr>
        <p:spPr/>
        <p:txBody>
          <a:bodyPr/>
          <a:lstStyle/>
          <a:p>
            <a:fld id="{2A4C1B32-7466-F44C-93A8-95040771CC8B}" type="slidenum">
              <a:rPr lang="en-US" smtClean="0"/>
              <a:t>13</a:t>
            </a:fld>
            <a:endParaRPr lang="en-US"/>
          </a:p>
        </p:txBody>
      </p:sp>
    </p:spTree>
    <p:extLst>
      <p:ext uri="{BB962C8B-B14F-4D97-AF65-F5344CB8AC3E}">
        <p14:creationId xmlns:p14="http://schemas.microsoft.com/office/powerpoint/2010/main" val="142294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Please edit the highlighted text in the slide template to reflect the following information for your country:</a:t>
            </a:r>
          </a:p>
          <a:p>
            <a:endParaRPr lang="en-US" i="1" dirty="0"/>
          </a:p>
          <a:p>
            <a:pPr marL="228600" indent="-228600">
              <a:buAutoNum type="alphaLcParenR"/>
            </a:pPr>
            <a:r>
              <a:rPr lang="en-US" i="1" dirty="0"/>
              <a:t>Mean interview length (excluding outliers)</a:t>
            </a:r>
          </a:p>
          <a:p>
            <a:pPr marL="228600" indent="-228600">
              <a:buAutoNum type="alphaLcParenR"/>
            </a:pPr>
            <a:r>
              <a:rPr lang="en-US" i="1" dirty="0"/>
              <a:t>Median survey length (excluding outliers).</a:t>
            </a:r>
          </a:p>
        </p:txBody>
      </p:sp>
      <p:sp>
        <p:nvSpPr>
          <p:cNvPr id="4" name="Slide Number Placeholder 3"/>
          <p:cNvSpPr>
            <a:spLocks noGrp="1"/>
          </p:cNvSpPr>
          <p:nvPr>
            <p:ph type="sldNum" sz="quarter" idx="5"/>
          </p:nvPr>
        </p:nvSpPr>
        <p:spPr/>
        <p:txBody>
          <a:bodyPr/>
          <a:lstStyle/>
          <a:p>
            <a:fld id="{2A4C1B32-7466-F44C-93A8-95040771CC8B}" type="slidenum">
              <a:rPr lang="en-US" smtClean="0"/>
              <a:t>14</a:t>
            </a:fld>
            <a:endParaRPr lang="en-US"/>
          </a:p>
        </p:txBody>
      </p:sp>
    </p:spTree>
    <p:extLst>
      <p:ext uri="{BB962C8B-B14F-4D97-AF65-F5344CB8AC3E}">
        <p14:creationId xmlns:p14="http://schemas.microsoft.com/office/powerpoint/2010/main" val="220886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Please edit the highlighted text in the slide template to reflect the following information for your country:</a:t>
            </a:r>
          </a:p>
          <a:p>
            <a:endParaRPr lang="en-US" i="1" dirty="0"/>
          </a:p>
          <a:p>
            <a:pPr marL="228600" indent="-228600">
              <a:buAutoNum type="alphaLcParenR"/>
            </a:pPr>
            <a:r>
              <a:rPr lang="en-US" i="1" dirty="0"/>
              <a:t>Breakdown of male/female respondents </a:t>
            </a:r>
            <a:r>
              <a:rPr lang="en-US" b="1" i="1" dirty="0"/>
              <a:t>in Round 10, by mode</a:t>
            </a:r>
            <a:r>
              <a:rPr lang="en-US" i="1" dirty="0"/>
              <a:t>;</a:t>
            </a:r>
          </a:p>
          <a:p>
            <a:pPr marL="228600" indent="-228600">
              <a:buAutoNum type="alphaLcParenR"/>
            </a:pPr>
            <a:r>
              <a:rPr lang="en-US" i="1" dirty="0"/>
              <a:t>Breakdown of male/female respondents </a:t>
            </a:r>
            <a:r>
              <a:rPr lang="en-US" b="1" i="1" dirty="0"/>
              <a:t>in Round 9 (unweighted data)</a:t>
            </a:r>
            <a:r>
              <a:rPr lang="en-US" i="1" dirty="0"/>
              <a:t>;</a:t>
            </a:r>
          </a:p>
          <a:p>
            <a:pPr marL="228600" indent="-228600">
              <a:buAutoNum type="alphaLcParenR"/>
            </a:pPr>
            <a:r>
              <a:rPr lang="en-US" i="1" dirty="0"/>
              <a:t>Breakdown of male/female respondents </a:t>
            </a:r>
            <a:r>
              <a:rPr lang="en-US" b="1" i="1" dirty="0"/>
              <a:t>in the national population statistics</a:t>
            </a:r>
            <a:r>
              <a:rPr lang="en-US" i="1"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4C1B32-7466-F44C-93A8-95040771CC8B}" type="slidenum">
              <a:rPr lang="en-US" smtClean="0"/>
              <a:t>15</a:t>
            </a:fld>
            <a:endParaRPr lang="en-US"/>
          </a:p>
        </p:txBody>
      </p:sp>
    </p:spTree>
    <p:extLst>
      <p:ext uri="{BB962C8B-B14F-4D97-AF65-F5344CB8AC3E}">
        <p14:creationId xmlns:p14="http://schemas.microsoft.com/office/powerpoint/2010/main" val="395260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Please edit the highlighted text in the slide template to reflect the following information for your country:</a:t>
            </a:r>
          </a:p>
          <a:p>
            <a:endParaRPr lang="en-US" i="1" dirty="0"/>
          </a:p>
          <a:p>
            <a:pPr marL="228600" indent="-228600">
              <a:buAutoNum type="alphaLcParenR"/>
            </a:pPr>
            <a:r>
              <a:rPr lang="en-US" i="1" dirty="0"/>
              <a:t>Breakdown of respondents by the specified age bands </a:t>
            </a:r>
            <a:r>
              <a:rPr lang="en-US" b="1" i="1" dirty="0"/>
              <a:t>in Round 10, by mode</a:t>
            </a:r>
            <a:r>
              <a:rPr lang="en-US" i="1" dirty="0"/>
              <a:t>;</a:t>
            </a:r>
          </a:p>
          <a:p>
            <a:pPr marL="228600" indent="-228600">
              <a:buAutoNum type="alphaLcParenR"/>
            </a:pPr>
            <a:r>
              <a:rPr lang="en-US" i="1" dirty="0"/>
              <a:t>Breakdown of respondents by the specified age bands </a:t>
            </a:r>
            <a:r>
              <a:rPr lang="en-US" b="1" i="1" dirty="0"/>
              <a:t>in Round 9 (unweighted data)</a:t>
            </a:r>
            <a:r>
              <a:rPr lang="en-US" i="1" dirty="0"/>
              <a:t>;</a:t>
            </a:r>
          </a:p>
          <a:p>
            <a:pPr marL="228600" indent="-228600">
              <a:buAutoNum type="alphaLcParenR"/>
            </a:pPr>
            <a:r>
              <a:rPr lang="en-US" i="1" dirty="0"/>
              <a:t>Breakdown of respondents by the specified age bands </a:t>
            </a:r>
            <a:r>
              <a:rPr lang="en-US" b="1" i="1" dirty="0"/>
              <a:t>in the national population statistics</a:t>
            </a:r>
            <a:r>
              <a:rPr lang="en-US" i="1"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4C1B32-7466-F44C-93A8-95040771CC8B}" type="slidenum">
              <a:rPr lang="en-US" smtClean="0"/>
              <a:t>16</a:t>
            </a:fld>
            <a:endParaRPr lang="en-US"/>
          </a:p>
        </p:txBody>
      </p:sp>
    </p:spTree>
    <p:extLst>
      <p:ext uri="{BB962C8B-B14F-4D97-AF65-F5344CB8AC3E}">
        <p14:creationId xmlns:p14="http://schemas.microsoft.com/office/powerpoint/2010/main" val="1702354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4002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ESS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1150" y="1593850"/>
            <a:ext cx="19939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Screen Shot 2018-08-30 at 16.04.49.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userDrawn="1"/>
        </p:nvPicPr>
        <p:blipFill>
          <a:blip r:embed="rId4"/>
          <a:stretch>
            <a:fillRect/>
          </a:stretch>
        </p:blipFill>
        <p:spPr>
          <a:xfrm>
            <a:off x="0" y="0"/>
            <a:ext cx="9144000" cy="6858000"/>
          </a:xfrm>
          <a:prstGeom prst="rect">
            <a:avLst/>
          </a:prstGeom>
        </p:spPr>
      </p:pic>
      <p:sp>
        <p:nvSpPr>
          <p:cNvPr id="12" name="TextBox 11"/>
          <p:cNvSpPr txBox="1"/>
          <p:nvPr userDrawn="1"/>
        </p:nvSpPr>
        <p:spPr>
          <a:xfrm>
            <a:off x="724371" y="6077185"/>
            <a:ext cx="4449703" cy="556135"/>
          </a:xfrm>
          <a:prstGeom prst="rect">
            <a:avLst/>
          </a:prstGeom>
          <a:noFill/>
        </p:spPr>
        <p:txBody>
          <a:bodyPr wrap="square" lIns="0" tIns="0" bIns="0" rtlCol="0" anchor="t" anchorCtr="0">
            <a:noAutofit/>
          </a:bodyPr>
          <a:lstStyle/>
          <a:p>
            <a:pPr>
              <a:lnSpc>
                <a:spcPts val="2060"/>
              </a:lnSpc>
            </a:pPr>
            <a:r>
              <a:rPr lang="en-US" sz="1800" b="1" kern="1200" dirty="0" err="1">
                <a:solidFill>
                  <a:schemeClr val="tx2"/>
                </a:solidFill>
                <a:latin typeface="Arial" charset="0"/>
                <a:ea typeface="ヒラギノ角ゴ Pro W3" charset="0"/>
                <a:cs typeface="ヒラギノ角ゴ Pro W3" charset="0"/>
              </a:rPr>
              <a:t>europeansocialsurvey.org</a:t>
            </a:r>
            <a:endParaRPr lang="en-US" sz="1800" b="1" kern="1200" dirty="0">
              <a:solidFill>
                <a:schemeClr val="tx2"/>
              </a:solidFill>
              <a:latin typeface="Arial" charset="0"/>
              <a:ea typeface="ヒラギノ角ゴ Pro W3" charset="0"/>
              <a:cs typeface="ヒラギノ角ゴ Pro W3" charset="0"/>
            </a:endParaRPr>
          </a:p>
          <a:p>
            <a:pPr marL="0" marR="0" indent="0" algn="l" defTabSz="457200" rtl="0" eaLnBrk="1" fontAlgn="base" latinLnBrk="0" hangingPunct="1">
              <a:lnSpc>
                <a:spcPts val="2060"/>
              </a:lnSpc>
              <a:spcBef>
                <a:spcPct val="0"/>
              </a:spcBef>
              <a:spcAft>
                <a:spcPct val="0"/>
              </a:spcAft>
              <a:buClrTx/>
              <a:buSzTx/>
              <a:buFontTx/>
              <a:buNone/>
              <a:tabLst/>
              <a:defRPr/>
            </a:pPr>
            <a:r>
              <a:rPr lang="en-GB" sz="1500" b="0" i="0" u="none" strike="noStrike" kern="1200" baseline="30000" dirty="0">
                <a:solidFill>
                  <a:schemeClr val="bg1"/>
                </a:solidFill>
                <a:latin typeface="Arial" charset="0"/>
                <a:ea typeface="ヒラギノ角ゴ Pro W3" charset="0"/>
                <a:cs typeface="ヒラギノ角ゴ Pro W3" charset="0"/>
              </a:rPr>
              <a:t>ESS is a European Research Infrastructure Consortium (ESS ERIC)</a:t>
            </a:r>
          </a:p>
        </p:txBody>
      </p:sp>
      <p:pic>
        <p:nvPicPr>
          <p:cNvPr id="19" name="Picture 18" descr="Map5-01.png"/>
          <p:cNvPicPr>
            <a:picLocks noChangeAspect="1"/>
          </p:cNvPicPr>
          <p:nvPr userDrawn="1"/>
        </p:nvPicPr>
        <p:blipFill rotWithShape="1">
          <a:blip r:embed="rId5">
            <a:extLst>
              <a:ext uri="{28A0092B-C50C-407E-A947-70E740481C1C}">
                <a14:useLocalDpi xmlns:a14="http://schemas.microsoft.com/office/drawing/2010/main" val="0"/>
              </a:ext>
            </a:extLst>
          </a:blip>
          <a:srcRect t="5382" b="3258"/>
          <a:stretch/>
        </p:blipFill>
        <p:spPr>
          <a:xfrm>
            <a:off x="3429001" y="0"/>
            <a:ext cx="5715000" cy="6858000"/>
          </a:xfrm>
          <a:prstGeom prst="rect">
            <a:avLst/>
          </a:prstGeom>
        </p:spPr>
      </p:pic>
      <p:pic>
        <p:nvPicPr>
          <p:cNvPr id="17" name="Picture 16" descr="ESS_logo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5264" y="355600"/>
            <a:ext cx="1824736" cy="585345"/>
          </a:xfrm>
          <a:prstGeom prst="rect">
            <a:avLst/>
          </a:prstGeom>
        </p:spPr>
      </p:pic>
      <p:sp>
        <p:nvSpPr>
          <p:cNvPr id="26" name="Text Placeholder 19">
            <a:extLst>
              <a:ext uri="{FF2B5EF4-FFF2-40B4-BE49-F238E27FC236}">
                <a16:creationId xmlns:a16="http://schemas.microsoft.com/office/drawing/2014/main" id="{D667E64B-EE12-4978-8F64-665E5972C387}"/>
              </a:ext>
            </a:extLst>
          </p:cNvPr>
          <p:cNvSpPr>
            <a:spLocks noGrp="1"/>
          </p:cNvSpPr>
          <p:nvPr>
            <p:ph type="body" sz="quarter" idx="4294967295" hasCustomPrompt="1"/>
          </p:nvPr>
        </p:nvSpPr>
        <p:spPr>
          <a:xfrm>
            <a:off x="711199" y="1625599"/>
            <a:ext cx="6419616" cy="229616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Presentation title:</a:t>
            </a:r>
          </a:p>
          <a:p>
            <a:pPr lvl="0"/>
            <a:r>
              <a:rPr lang="en-GB" dirty="0"/>
              <a:t>This is the new</a:t>
            </a:r>
          </a:p>
          <a:p>
            <a:pPr lvl="0"/>
            <a:r>
              <a:rPr lang="en-GB" dirty="0"/>
              <a:t>ESS PowerPoint</a:t>
            </a:r>
          </a:p>
          <a:p>
            <a:pPr lvl="0"/>
            <a:r>
              <a:rPr lang="en-GB" dirty="0"/>
              <a:t>template</a:t>
            </a:r>
          </a:p>
        </p:txBody>
      </p:sp>
      <p:sp>
        <p:nvSpPr>
          <p:cNvPr id="27" name="Text Placeholder 9">
            <a:extLst>
              <a:ext uri="{FF2B5EF4-FFF2-40B4-BE49-F238E27FC236}">
                <a16:creationId xmlns:a16="http://schemas.microsoft.com/office/drawing/2014/main" id="{6467DC9C-D9FB-4173-870D-E72BD6253956}"/>
              </a:ext>
            </a:extLst>
          </p:cNvPr>
          <p:cNvSpPr>
            <a:spLocks noGrp="1"/>
          </p:cNvSpPr>
          <p:nvPr>
            <p:ph type="body" sz="quarter" idx="4294967295" hasCustomPrompt="1"/>
          </p:nvPr>
        </p:nvSpPr>
        <p:spPr>
          <a:xfrm>
            <a:off x="711199" y="4094480"/>
            <a:ext cx="3136900" cy="944880"/>
          </a:xfrm>
          <a:prstGeom prst="rect">
            <a:avLst/>
          </a:prstGeom>
        </p:spPr>
        <p:txBody>
          <a:bodyPr vert="horz" lIns="0" tIns="0"/>
          <a:lstStyle>
            <a:lvl1pPr marL="0" indent="0">
              <a:buNone/>
              <a:defRPr sz="1800" baseline="0">
                <a:solidFill>
                  <a:schemeClr val="bg1"/>
                </a:solidFill>
                <a:latin typeface="Arial"/>
                <a:cs typeface="Arial"/>
              </a:defRPr>
            </a:lvl1pPr>
          </a:lstStyle>
          <a:p>
            <a:pPr lvl="0"/>
            <a:r>
              <a:rPr lang="en-US" b="1" dirty="0"/>
              <a:t>Byline/Author</a:t>
            </a:r>
          </a:p>
          <a:p>
            <a:pPr lvl="0"/>
            <a:r>
              <a:rPr lang="en-US" dirty="0"/>
              <a:t>Job role</a:t>
            </a:r>
          </a:p>
          <a:p>
            <a:pPr lvl="0"/>
            <a:r>
              <a:rPr lang="en-US" dirty="0"/>
              <a:t>Dateline</a:t>
            </a:r>
          </a:p>
          <a:p>
            <a:pPr lvl="0"/>
            <a:endParaRPr lang="en-US" dirty="0"/>
          </a:p>
        </p:txBody>
      </p:sp>
    </p:spTree>
    <p:extLst>
      <p:ext uri="{BB962C8B-B14F-4D97-AF65-F5344CB8AC3E}">
        <p14:creationId xmlns:p14="http://schemas.microsoft.com/office/powerpoint/2010/main" val="204034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ack cover exampl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13" name="Picture 12" descr="ESS_logo_white.png">
            <a:extLst>
              <a:ext uri="{FF2B5EF4-FFF2-40B4-BE49-F238E27FC236}">
                <a16:creationId xmlns:a16="http://schemas.microsoft.com/office/drawing/2014/main" id="{50D53FB2-ADC2-4D08-9FE0-F2DD24F75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25" name="Text Placeholder 6">
            <a:extLst>
              <a:ext uri="{FF2B5EF4-FFF2-40B4-BE49-F238E27FC236}">
                <a16:creationId xmlns:a16="http://schemas.microsoft.com/office/drawing/2014/main" id="{727D46CB-9E4E-744B-8FD3-B085DABBA826}"/>
              </a:ext>
            </a:extLst>
          </p:cNvPr>
          <p:cNvSpPr>
            <a:spLocks noGrp="1"/>
          </p:cNvSpPr>
          <p:nvPr>
            <p:ph type="body" sz="quarter" idx="11" hasCustomPrompt="1"/>
          </p:nvPr>
        </p:nvSpPr>
        <p:spPr>
          <a:xfrm>
            <a:off x="1049337" y="4259434"/>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26" name="Picture 25">
            <a:extLst>
              <a:ext uri="{FF2B5EF4-FFF2-40B4-BE49-F238E27FC236}">
                <a16:creationId xmlns:a16="http://schemas.microsoft.com/office/drawing/2014/main" id="{6B092253-DE7B-2C40-BE0E-4D57B842B773}"/>
              </a:ext>
            </a:extLst>
          </p:cNvPr>
          <p:cNvPicPr>
            <a:picLocks noChangeAspect="1"/>
          </p:cNvPicPr>
          <p:nvPr userDrawn="1"/>
        </p:nvPicPr>
        <p:blipFill rotWithShape="1">
          <a:blip r:embed="rId4"/>
          <a:srcRect b="38278"/>
          <a:stretch/>
        </p:blipFill>
        <p:spPr>
          <a:xfrm>
            <a:off x="622300" y="4204925"/>
            <a:ext cx="876300" cy="666295"/>
          </a:xfrm>
          <a:prstGeom prst="rect">
            <a:avLst/>
          </a:prstGeom>
        </p:spPr>
      </p:pic>
      <p:sp>
        <p:nvSpPr>
          <p:cNvPr id="27" name="TextBox 26">
            <a:extLst>
              <a:ext uri="{FF2B5EF4-FFF2-40B4-BE49-F238E27FC236}">
                <a16:creationId xmlns:a16="http://schemas.microsoft.com/office/drawing/2014/main" id="{3E3E320D-0F3C-9E4F-9998-26735EA9672E}"/>
              </a:ext>
            </a:extLst>
          </p:cNvPr>
          <p:cNvSpPr txBox="1"/>
          <p:nvPr userDrawn="1"/>
        </p:nvSpPr>
        <p:spPr>
          <a:xfrm>
            <a:off x="719667" y="3790053"/>
            <a:ext cx="3513667" cy="353943"/>
          </a:xfrm>
          <a:prstGeom prst="rect">
            <a:avLst/>
          </a:prstGeom>
          <a:noFill/>
        </p:spPr>
        <p:txBody>
          <a:bodyPr wrap="square" lIns="0" tIns="0" rtlCol="0">
            <a:spAutoFit/>
          </a:bodyPr>
          <a:lstStyle/>
          <a:p>
            <a:r>
              <a:rPr lang="en-US" sz="2000" b="1" dirty="0">
                <a:solidFill>
                  <a:srgbClr val="FFFFFF"/>
                </a:solidFill>
              </a:rPr>
              <a:t>Contact</a:t>
            </a:r>
          </a:p>
        </p:txBody>
      </p:sp>
      <p:sp>
        <p:nvSpPr>
          <p:cNvPr id="28" name="TextBox 27">
            <a:extLst>
              <a:ext uri="{FF2B5EF4-FFF2-40B4-BE49-F238E27FC236}">
                <a16:creationId xmlns:a16="http://schemas.microsoft.com/office/drawing/2014/main" id="{933C3D95-B497-6B4F-9241-CF46A1926FEF}"/>
              </a:ext>
            </a:extLst>
          </p:cNvPr>
          <p:cNvSpPr txBox="1"/>
          <p:nvPr userDrawn="1"/>
        </p:nvSpPr>
        <p:spPr>
          <a:xfrm>
            <a:off x="950590" y="4550273"/>
            <a:ext cx="4123795" cy="169892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EuropeanSocialSurveyERIC</a:t>
            </a:r>
          </a:p>
        </p:txBody>
      </p:sp>
      <p:pic>
        <p:nvPicPr>
          <p:cNvPr id="29" name="Picture 28">
            <a:extLst>
              <a:ext uri="{FF2B5EF4-FFF2-40B4-BE49-F238E27FC236}">
                <a16:creationId xmlns:a16="http://schemas.microsoft.com/office/drawing/2014/main" id="{96AF2737-440E-FE47-9A2E-4BF09E9967CB}"/>
              </a:ext>
            </a:extLst>
          </p:cNvPr>
          <p:cNvPicPr>
            <a:picLocks noChangeAspect="1"/>
          </p:cNvPicPr>
          <p:nvPr userDrawn="1"/>
        </p:nvPicPr>
        <p:blipFill>
          <a:blip r:embed="rId5"/>
          <a:stretch>
            <a:fillRect/>
          </a:stretch>
        </p:blipFill>
        <p:spPr>
          <a:xfrm>
            <a:off x="691627" y="5239214"/>
            <a:ext cx="316800" cy="316800"/>
          </a:xfrm>
          <a:prstGeom prst="rect">
            <a:avLst/>
          </a:prstGeom>
        </p:spPr>
      </p:pic>
      <p:pic>
        <p:nvPicPr>
          <p:cNvPr id="30" name="Picture 29">
            <a:extLst>
              <a:ext uri="{FF2B5EF4-FFF2-40B4-BE49-F238E27FC236}">
                <a16:creationId xmlns:a16="http://schemas.microsoft.com/office/drawing/2014/main" id="{A061A6DE-1D54-994B-995A-9F68E683BB33}"/>
              </a:ext>
            </a:extLst>
          </p:cNvPr>
          <p:cNvPicPr>
            <a:picLocks noChangeAspect="1"/>
          </p:cNvPicPr>
          <p:nvPr userDrawn="1"/>
        </p:nvPicPr>
        <p:blipFill>
          <a:blip r:embed="rId6"/>
          <a:stretch>
            <a:fillRect/>
          </a:stretch>
        </p:blipFill>
        <p:spPr>
          <a:xfrm>
            <a:off x="726796" y="4950124"/>
            <a:ext cx="250425" cy="25200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EB4BDD70-8951-894F-A6F1-6ADBF35A0194}"/>
              </a:ext>
            </a:extLst>
          </p:cNvPr>
          <p:cNvPicPr>
            <a:picLocks noChangeAspect="1"/>
          </p:cNvPicPr>
          <p:nvPr userDrawn="1"/>
        </p:nvPicPr>
        <p:blipFill rotWithShape="1">
          <a:blip r:embed="rId7"/>
          <a:srcRect t="-2983" r="66930"/>
          <a:stretch/>
        </p:blipFill>
        <p:spPr>
          <a:xfrm>
            <a:off x="703279" y="5942797"/>
            <a:ext cx="293496" cy="203907"/>
          </a:xfrm>
          <a:prstGeom prst="rect">
            <a:avLst/>
          </a:prstGeom>
        </p:spPr>
      </p:pic>
      <p:pic>
        <p:nvPicPr>
          <p:cNvPr id="32" name="Picture 31">
            <a:extLst>
              <a:ext uri="{FF2B5EF4-FFF2-40B4-BE49-F238E27FC236}">
                <a16:creationId xmlns:a16="http://schemas.microsoft.com/office/drawing/2014/main" id="{09AFC0E1-AE26-714D-A418-2D4C607A0EA8}"/>
              </a:ext>
            </a:extLst>
          </p:cNvPr>
          <p:cNvPicPr>
            <a:picLocks noChangeAspect="1"/>
          </p:cNvPicPr>
          <p:nvPr userDrawn="1"/>
        </p:nvPicPr>
        <p:blipFill rotWithShape="1">
          <a:blip r:embed="rId4"/>
          <a:srcRect t="61296"/>
          <a:stretch/>
        </p:blipFill>
        <p:spPr>
          <a:xfrm>
            <a:off x="622300" y="5537868"/>
            <a:ext cx="876300" cy="417808"/>
          </a:xfrm>
          <a:prstGeom prst="rect">
            <a:avLst/>
          </a:prstGeom>
        </p:spPr>
      </p:pic>
    </p:spTree>
    <p:extLst>
      <p:ext uri="{BB962C8B-B14F-4D97-AF65-F5344CB8AC3E}">
        <p14:creationId xmlns:p14="http://schemas.microsoft.com/office/powerpoint/2010/main" val="41871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in copy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0" name="Text Placeholder 6"/>
          <p:cNvSpPr>
            <a:spLocks noGrp="1"/>
          </p:cNvSpPr>
          <p:nvPr>
            <p:ph type="body" sz="quarter" idx="13" hasCustomPrompt="1"/>
          </p:nvPr>
        </p:nvSpPr>
        <p:spPr>
          <a:xfrm>
            <a:off x="4639205" y="2523067"/>
            <a:ext cx="3776662" cy="270933"/>
          </a:xfrm>
          <a:prstGeom prst="rect">
            <a:avLst/>
          </a:prstGeom>
        </p:spPr>
        <p:txBody>
          <a:bodyPr vert="horz" lIns="0" tIns="0"/>
          <a:lstStyle>
            <a:lvl1pPr marL="68400" indent="-176400">
              <a:buSzPct val="130000"/>
              <a:buFont typeface="Arial"/>
              <a:buChar char="•"/>
              <a:defRPr sz="1600" b="1" i="0">
                <a:solidFill>
                  <a:srgbClr val="FF0000"/>
                </a:solidFill>
                <a:latin typeface="Arial"/>
                <a:cs typeface="Arial"/>
              </a:defRPr>
            </a:lvl1pPr>
          </a:lstStyle>
          <a:p>
            <a:pPr lvl="0"/>
            <a:r>
              <a:rPr lang="en-US" dirty="0"/>
              <a:t>Bullet point title style</a:t>
            </a:r>
          </a:p>
          <a:p>
            <a:pPr lvl="0"/>
            <a:endParaRPr lang="en-US" dirty="0"/>
          </a:p>
        </p:txBody>
      </p:sp>
      <p:sp>
        <p:nvSpPr>
          <p:cNvPr id="11" name="Text Placeholder 6"/>
          <p:cNvSpPr>
            <a:spLocks noGrp="1"/>
          </p:cNvSpPr>
          <p:nvPr>
            <p:ph type="body" sz="quarter" idx="14" hasCustomPrompt="1"/>
          </p:nvPr>
        </p:nvSpPr>
        <p:spPr>
          <a:xfrm>
            <a:off x="4639205" y="2819395"/>
            <a:ext cx="3776662" cy="3200405"/>
          </a:xfrm>
          <a:prstGeom prst="rect">
            <a:avLst/>
          </a:prstGeom>
        </p:spPr>
        <p:txBody>
          <a:bodyPr vert="horz" lIns="0" tIns="0"/>
          <a:lstStyle>
            <a:lvl1pPr marL="180000" indent="0">
              <a:buNone/>
              <a:defRPr sz="1600" b="0" i="0">
                <a:latin typeface="Arial"/>
                <a:cs typeface="Arial"/>
              </a:defRPr>
            </a:lvl1pPr>
          </a:lstStyle>
          <a:p>
            <a:pPr lvl="0"/>
            <a:r>
              <a:rPr lang="en-US" dirty="0"/>
              <a:t>Bullet point style body copy</a:t>
            </a:r>
          </a:p>
          <a:p>
            <a:pPr lvl="0"/>
            <a:endParaRPr lang="en-US" dirty="0"/>
          </a:p>
        </p:txBody>
      </p:sp>
    </p:spTree>
    <p:extLst>
      <p:ext uri="{BB962C8B-B14F-4D97-AF65-F5344CB8AC3E}">
        <p14:creationId xmlns:p14="http://schemas.microsoft.com/office/powerpoint/2010/main" val="264458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py and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Bold)2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2" name="Content Placeholder 5"/>
          <p:cNvSpPr>
            <a:spLocks noGrp="1"/>
          </p:cNvSpPr>
          <p:nvPr>
            <p:ph sz="quarter" idx="13"/>
          </p:nvPr>
        </p:nvSpPr>
        <p:spPr>
          <a:xfrm>
            <a:off x="4648200" y="1727200"/>
            <a:ext cx="3776663"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84788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py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6" name="Content Placeholder 5"/>
          <p:cNvSpPr>
            <a:spLocks noGrp="1"/>
          </p:cNvSpPr>
          <p:nvPr>
            <p:ph sz="quarter" idx="13"/>
          </p:nvPr>
        </p:nvSpPr>
        <p:spPr>
          <a:xfrm>
            <a:off x="3335338" y="1727200"/>
            <a:ext cx="5089525" cy="4292600"/>
          </a:xfrm>
          <a:prstGeom prst="rect">
            <a:avLst/>
          </a:prstGeom>
        </p:spPr>
        <p:txBody>
          <a:bodyPr vert="horz"/>
          <a:lstStyle>
            <a:lvl1pPr marL="0" indent="0" algn="ctr">
              <a:buNone/>
              <a:defRPr sz="1400" b="1" i="0">
                <a:latin typeface="Arial"/>
                <a:cs typeface="Arial"/>
              </a:defRPr>
            </a:lvl1pPr>
          </a:lstStyle>
          <a:p>
            <a:endParaRPr lang="en-US" dirty="0"/>
          </a:p>
          <a:p>
            <a:endParaRPr lang="en-US" dirty="0"/>
          </a:p>
          <a:p>
            <a:endParaRPr lang="en-US" dirty="0"/>
          </a:p>
          <a:p>
            <a:endParaRPr lang="en-US" dirty="0"/>
          </a:p>
          <a:p>
            <a:endParaRPr lang="en-US" dirty="0"/>
          </a:p>
          <a:p>
            <a:r>
              <a:rPr lang="en-US" dirty="0"/>
              <a:t>Click to add content</a:t>
            </a:r>
          </a:p>
        </p:txBody>
      </p:sp>
    </p:spTree>
    <p:extLst>
      <p:ext uri="{BB962C8B-B14F-4D97-AF65-F5344CB8AC3E}">
        <p14:creationId xmlns:p14="http://schemas.microsoft.com/office/powerpoint/2010/main" val="16218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py and 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2481262" cy="457731"/>
          </a:xfrm>
          <a:prstGeom prst="rect">
            <a:avLst/>
          </a:prstGeom>
        </p:spPr>
        <p:txBody>
          <a:bodyPr vert="horz" lIns="0" tIns="0"/>
          <a:lstStyle>
            <a:lvl1pPr marL="0" indent="0">
              <a:buNone/>
              <a:defRPr sz="2000" b="0">
                <a:latin typeface="Arial Black"/>
                <a:cs typeface="Arial Black"/>
              </a:defRPr>
            </a:lvl1pPr>
          </a:lstStyle>
          <a:p>
            <a:pPr lvl="0"/>
            <a:r>
              <a:rPr lang="en-US" dirty="0"/>
              <a:t>Text/chart page</a:t>
            </a:r>
          </a:p>
        </p:txBody>
      </p:sp>
      <p:sp>
        <p:nvSpPr>
          <p:cNvPr id="8" name="Text Placeholder 6"/>
          <p:cNvSpPr>
            <a:spLocks noGrp="1"/>
          </p:cNvSpPr>
          <p:nvPr>
            <p:ph type="body" sz="quarter" idx="11" hasCustomPrompt="1"/>
          </p:nvPr>
        </p:nvSpPr>
        <p:spPr>
          <a:xfrm>
            <a:off x="727605" y="2133073"/>
            <a:ext cx="2455862" cy="423860"/>
          </a:xfrm>
          <a:prstGeom prst="rect">
            <a:avLst/>
          </a:prstGeom>
        </p:spPr>
        <p:txBody>
          <a:bodyPr vert="horz" lIns="0" tIns="0"/>
          <a:lstStyle>
            <a:lvl1pPr marL="0" indent="0">
              <a:buNone/>
              <a:defRPr sz="1800" b="1" i="0">
                <a:latin typeface="Arial"/>
                <a:cs typeface="Arial"/>
              </a:defRPr>
            </a:lvl1pPr>
          </a:lstStyle>
          <a:p>
            <a:pPr lvl="0"/>
            <a:r>
              <a:rPr lang="en-US" dirty="0"/>
              <a:t>Body subhead style</a:t>
            </a:r>
          </a:p>
        </p:txBody>
      </p:sp>
      <p:sp>
        <p:nvSpPr>
          <p:cNvPr id="9" name="Text Placeholder 6"/>
          <p:cNvSpPr>
            <a:spLocks noGrp="1"/>
          </p:cNvSpPr>
          <p:nvPr>
            <p:ph type="body" sz="quarter" idx="12" hasCustomPrompt="1"/>
          </p:nvPr>
        </p:nvSpPr>
        <p:spPr>
          <a:xfrm>
            <a:off x="719138" y="2565400"/>
            <a:ext cx="2472795" cy="34544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4" name="Chart Placeholder 3"/>
          <p:cNvSpPr>
            <a:spLocks noGrp="1"/>
          </p:cNvSpPr>
          <p:nvPr>
            <p:ph type="chart" sz="quarter" idx="13"/>
          </p:nvPr>
        </p:nvSpPr>
        <p:spPr>
          <a:xfrm>
            <a:off x="3344863" y="1719263"/>
            <a:ext cx="5087937" cy="4308475"/>
          </a:xfrm>
          <a:prstGeom prst="rect">
            <a:avLst/>
          </a:prstGeom>
        </p:spPr>
        <p:txBody>
          <a:bodyPr vert="horz"/>
          <a:lstStyle>
            <a:lvl1pPr marL="0" indent="0" algn="ctr">
              <a:buNone/>
              <a:defRPr sz="1400" b="1" i="0" baseline="0">
                <a:latin typeface="Arial"/>
                <a:cs typeface="Arial"/>
              </a:defRPr>
            </a:lvl1pPr>
          </a:lstStyle>
          <a:p>
            <a:endParaRPr lang="en-US" dirty="0"/>
          </a:p>
          <a:p>
            <a:endParaRPr lang="en-US" dirty="0"/>
          </a:p>
          <a:p>
            <a:endParaRPr lang="en-US" dirty="0"/>
          </a:p>
          <a:p>
            <a:endParaRPr lang="en-US" dirty="0"/>
          </a:p>
          <a:p>
            <a:endParaRPr lang="en-US" dirty="0"/>
          </a:p>
          <a:p>
            <a:endParaRPr lang="en-US" dirty="0"/>
          </a:p>
          <a:p>
            <a:r>
              <a:rPr lang="en-US" dirty="0"/>
              <a:t>Click to add chart</a:t>
            </a:r>
          </a:p>
        </p:txBody>
      </p:sp>
    </p:spTree>
    <p:extLst>
      <p:ext uri="{BB962C8B-B14F-4D97-AF65-F5344CB8AC3E}">
        <p14:creationId xmlns:p14="http://schemas.microsoft.com/office/powerpoint/2010/main" val="79989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reaker page Main">
    <p:spTree>
      <p:nvGrpSpPr>
        <p:cNvPr id="1" name=""/>
        <p:cNvGrpSpPr/>
        <p:nvPr/>
      </p:nvGrpSpPr>
      <p:grpSpPr>
        <a:xfrm>
          <a:off x="0" y="0"/>
          <a:ext cx="0" cy="0"/>
          <a:chOff x="0" y="0"/>
          <a:chExt cx="0" cy="0"/>
        </a:xfrm>
      </p:grpSpPr>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19"/>
          <p:cNvSpPr>
            <a:spLocks noGrp="1"/>
          </p:cNvSpPr>
          <p:nvPr>
            <p:ph type="body" sz="quarter" idx="10" hasCustomPrompt="1"/>
          </p:nvPr>
        </p:nvSpPr>
        <p:spPr>
          <a:xfrm>
            <a:off x="711200" y="1625600"/>
            <a:ext cx="5118100" cy="1751659"/>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Breaker heading style to maximum three decks</a:t>
            </a:r>
          </a:p>
        </p:txBody>
      </p:sp>
      <p:sp>
        <p:nvSpPr>
          <p:cNvPr id="10" name="Text Placeholder 9"/>
          <p:cNvSpPr>
            <a:spLocks noGrp="1"/>
          </p:cNvSpPr>
          <p:nvPr>
            <p:ph type="body" sz="quarter" idx="11" hasCustomPrompt="1"/>
          </p:nvPr>
        </p:nvSpPr>
        <p:spPr>
          <a:xfrm>
            <a:off x="714492" y="3462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pic>
        <p:nvPicPr>
          <p:cNvPr id="12" name="Picture 11"/>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247699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reaker page alt 1">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44A1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8"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r>
              <a:rPr lang="en-US" dirty="0"/>
              <a:t>European Social Survey</a:t>
            </a:r>
          </a:p>
        </p:txBody>
      </p:sp>
      <p:pic>
        <p:nvPicPr>
          <p:cNvPr id="9" name="Picture 8"/>
          <p:cNvPicPr>
            <a:picLocks noChangeAspect="1"/>
          </p:cNvPicPr>
          <p:nvPr userDrawn="1"/>
        </p:nvPicPr>
        <p:blipFill>
          <a:blip r:embed="rId2"/>
          <a:stretch>
            <a:fillRect/>
          </a:stretch>
        </p:blipFill>
        <p:spPr>
          <a:xfrm>
            <a:off x="143933" y="270934"/>
            <a:ext cx="8890000" cy="508000"/>
          </a:xfrm>
          <a:prstGeom prst="rect">
            <a:avLst/>
          </a:prstGeom>
        </p:spPr>
      </p:pic>
      <p:sp>
        <p:nvSpPr>
          <p:cNvPr id="11" name="Slide Number Placeholder 1"/>
          <p:cNvSpPr>
            <a:spLocks noGrp="1"/>
          </p:cNvSpPr>
          <p:nvPr>
            <p:ph type="sldNum" sz="quarter" idx="4"/>
          </p:nvPr>
        </p:nvSpPr>
        <p:spPr>
          <a:xfrm>
            <a:off x="6849534" y="378883"/>
            <a:ext cx="2133600" cy="365125"/>
          </a:xfrm>
          <a:prstGeom prst="rect">
            <a:avLst/>
          </a:prstGeom>
        </p:spPr>
        <p:txBody>
          <a:bodyPr vert="horz" lIns="91440" tIns="45720" rIns="91440" bIns="45720" rtlCol="0" anchor="ctr"/>
          <a:lstStyle>
            <a:lvl1pPr algn="r">
              <a:defRPr sz="1200">
                <a:solidFill>
                  <a:schemeClr val="accent1"/>
                </a:solidFill>
              </a:defRPr>
            </a:lvl1pPr>
          </a:lstStyle>
          <a:p>
            <a:fld id="{6FCE4D09-E06F-854B-BFF1-D157BAEBE1EF}" type="slidenum">
              <a:rPr lang="en-US" smtClean="0"/>
              <a:pPr/>
              <a:t>‹#›</a:t>
            </a:fld>
            <a:endParaRPr lang="en-US" dirty="0"/>
          </a:p>
        </p:txBody>
      </p:sp>
    </p:spTree>
    <p:extLst>
      <p:ext uri="{BB962C8B-B14F-4D97-AF65-F5344CB8AC3E}">
        <p14:creationId xmlns:p14="http://schemas.microsoft.com/office/powerpoint/2010/main" val="107724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reaker page alt 3">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39A2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10"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r>
              <a:rPr lang="en-US" dirty="0"/>
              <a:t>European Social Survey</a:t>
            </a:r>
          </a:p>
        </p:txBody>
      </p:sp>
      <p:pic>
        <p:nvPicPr>
          <p:cNvPr id="11" name="Picture 10"/>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112317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reaker page alt 4">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72376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r>
              <a:rPr lang="en-US" dirty="0"/>
              <a:t>European Social Survey</a:t>
            </a:r>
          </a:p>
        </p:txBody>
      </p:sp>
      <p:pic>
        <p:nvPicPr>
          <p:cNvPr id="10" name="Picture 9"/>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417333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reaker page alt 2">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7173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19"/>
          <p:cNvSpPr>
            <a:spLocks noGrp="1"/>
          </p:cNvSpPr>
          <p:nvPr>
            <p:ph type="body" sz="quarter" idx="10" hasCustomPrompt="1"/>
          </p:nvPr>
        </p:nvSpPr>
        <p:spPr>
          <a:xfrm>
            <a:off x="711200" y="1625600"/>
            <a:ext cx="5554133" cy="130951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pPr lvl="0"/>
            <a:r>
              <a:rPr lang="en-GB" dirty="0"/>
              <a:t>Alternative breaker page </a:t>
            </a:r>
            <a:r>
              <a:rPr lang="en-GB" dirty="0" err="1"/>
              <a:t>colourway</a:t>
            </a:r>
            <a:endParaRPr lang="en-GB" dirty="0"/>
          </a:p>
        </p:txBody>
      </p:sp>
      <p:sp>
        <p:nvSpPr>
          <p:cNvPr id="4" name="Text Placeholder 9"/>
          <p:cNvSpPr>
            <a:spLocks noGrp="1"/>
          </p:cNvSpPr>
          <p:nvPr>
            <p:ph type="body" sz="quarter" idx="11" hasCustomPrompt="1"/>
          </p:nvPr>
        </p:nvSpPr>
        <p:spPr>
          <a:xfrm>
            <a:off x="714492" y="3208868"/>
            <a:ext cx="4440768" cy="1946393"/>
          </a:xfrm>
          <a:prstGeom prst="rect">
            <a:avLst/>
          </a:prstGeom>
        </p:spPr>
        <p:txBody>
          <a:bodyPr vert="horz" lIns="0" tIns="0"/>
          <a:lstStyle>
            <a:lvl1pPr marL="0" indent="0">
              <a:lnSpc>
                <a:spcPts val="3220"/>
              </a:lnSpc>
              <a:buNone/>
              <a:defRPr sz="2800" baseline="0">
                <a:solidFill>
                  <a:schemeClr val="bg1"/>
                </a:solidFill>
                <a:latin typeface="Arial"/>
                <a:cs typeface="Arial"/>
              </a:defRPr>
            </a:lvl1pPr>
          </a:lstStyle>
          <a:p>
            <a:pPr lvl="0"/>
            <a:r>
              <a:rPr lang="en-US" dirty="0"/>
              <a:t>Secondary heading style </a:t>
            </a:r>
            <a:br>
              <a:rPr lang="en-US" dirty="0"/>
            </a:br>
            <a:r>
              <a:rPr lang="en-US" dirty="0"/>
              <a:t>to maximum of seven</a:t>
            </a:r>
            <a:br>
              <a:rPr lang="en-US" dirty="0"/>
            </a:br>
            <a:r>
              <a:rPr lang="en-US" dirty="0"/>
              <a:t>columns width</a:t>
            </a:r>
          </a:p>
        </p:txBody>
      </p:sp>
      <p:sp>
        <p:nvSpPr>
          <p:cNvPr id="7" name="TextBox 6"/>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a:solidFill>
                  <a:srgbClr val="FFFFFF"/>
                </a:solidFill>
                <a:latin typeface="Arial" charset="0"/>
                <a:ea typeface="ヒラギノ角ゴ Pro W3" charset="0"/>
                <a:cs typeface="ヒラギノ角ゴ Pro W3" charset="0"/>
              </a:rPr>
              <a:t>europeansocialsurvey.org</a:t>
            </a:r>
          </a:p>
        </p:txBody>
      </p:sp>
      <p:sp>
        <p:nvSpPr>
          <p:cNvPr id="10" name="Text Placeholder 10"/>
          <p:cNvSpPr>
            <a:spLocks noGrp="1"/>
          </p:cNvSpPr>
          <p:nvPr>
            <p:ph type="body" sz="quarter" idx="13" hasCustomPrompt="1"/>
          </p:nvPr>
        </p:nvSpPr>
        <p:spPr>
          <a:xfrm>
            <a:off x="272816" y="6467271"/>
            <a:ext cx="4957704" cy="390729"/>
          </a:xfrm>
          <a:prstGeom prst="rect">
            <a:avLst/>
          </a:prstGeom>
        </p:spPr>
        <p:txBody>
          <a:bodyPr vert="horz" lIns="0" tIns="0"/>
          <a:lstStyle>
            <a:lvl1pPr marL="0" marR="0" indent="0" algn="l" defTabSz="457200" rtl="0" eaLnBrk="1" fontAlgn="base" latinLnBrk="0" hangingPunct="1">
              <a:lnSpc>
                <a:spcPct val="100000"/>
              </a:lnSpc>
              <a:spcBef>
                <a:spcPct val="20000"/>
              </a:spcBef>
              <a:spcAft>
                <a:spcPct val="0"/>
              </a:spcAft>
              <a:buClrTx/>
              <a:buSzTx/>
              <a:buFont typeface="Arial" charset="0"/>
              <a:buNone/>
              <a:tabLst/>
              <a:defRPr sz="1100" b="1" i="0">
                <a:solidFill>
                  <a:schemeClr val="bg1"/>
                </a:solidFill>
                <a:latin typeface="Arial"/>
                <a:cs typeface="Arial"/>
              </a:defRPr>
            </a:lvl1pPr>
          </a:lstStyle>
          <a:p>
            <a:r>
              <a:rPr lang="en-US" dirty="0"/>
              <a:t>European Social Survey</a:t>
            </a:r>
          </a:p>
        </p:txBody>
      </p:sp>
      <p:pic>
        <p:nvPicPr>
          <p:cNvPr id="11" name="Picture 10"/>
          <p:cNvPicPr>
            <a:picLocks noChangeAspect="1"/>
          </p:cNvPicPr>
          <p:nvPr userDrawn="1"/>
        </p:nvPicPr>
        <p:blipFill>
          <a:blip r:embed="rId2"/>
          <a:stretch>
            <a:fillRect/>
          </a:stretch>
        </p:blipFill>
        <p:spPr>
          <a:xfrm>
            <a:off x="143933" y="270934"/>
            <a:ext cx="8890000" cy="508000"/>
          </a:xfrm>
          <a:prstGeom prst="rect">
            <a:avLst/>
          </a:prstGeom>
        </p:spPr>
      </p:pic>
    </p:spTree>
    <p:extLst>
      <p:ext uri="{BB962C8B-B14F-4D97-AF65-F5344CB8AC3E}">
        <p14:creationId xmlns:p14="http://schemas.microsoft.com/office/powerpoint/2010/main" val="350473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in cop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9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copy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19138" y="1675869"/>
            <a:ext cx="3776662" cy="754064"/>
          </a:xfrm>
          <a:prstGeom prst="rect">
            <a:avLst/>
          </a:prstGeom>
        </p:spPr>
        <p:txBody>
          <a:bodyPr vert="horz" lIns="0" tIns="0"/>
          <a:lstStyle>
            <a:lvl1pPr marL="0" indent="0">
              <a:buNone/>
              <a:defRPr sz="2000" b="0">
                <a:latin typeface="Arial Black"/>
                <a:cs typeface="Arial Black"/>
              </a:defRPr>
            </a:lvl1pPr>
          </a:lstStyle>
          <a:p>
            <a:pPr lvl="0"/>
            <a:r>
              <a:rPr lang="en-US" dirty="0"/>
              <a:t>Standard text page heading (Arial Black) 20Pt</a:t>
            </a:r>
          </a:p>
        </p:txBody>
      </p:sp>
      <p:sp>
        <p:nvSpPr>
          <p:cNvPr id="8" name="Text Placeholder 6"/>
          <p:cNvSpPr>
            <a:spLocks noGrp="1"/>
          </p:cNvSpPr>
          <p:nvPr>
            <p:ph type="body" sz="quarter" idx="11" hasCustomPrompt="1"/>
          </p:nvPr>
        </p:nvSpPr>
        <p:spPr>
          <a:xfrm>
            <a:off x="727605" y="2514073"/>
            <a:ext cx="3776662" cy="432330"/>
          </a:xfrm>
          <a:prstGeom prst="rect">
            <a:avLst/>
          </a:prstGeom>
        </p:spPr>
        <p:txBody>
          <a:bodyPr vert="horz" lIns="0" tIns="0"/>
          <a:lstStyle>
            <a:lvl1pPr marL="0" indent="0">
              <a:buNone/>
              <a:defRPr sz="1800" b="1" i="0">
                <a:latin typeface="Arial"/>
                <a:cs typeface="Arial"/>
              </a:defRPr>
            </a:lvl1pPr>
          </a:lstStyle>
          <a:p>
            <a:pPr lvl="0"/>
            <a:r>
              <a:rPr lang="en-US" dirty="0"/>
              <a:t>Body subhead style (Arial Bold) 18pt</a:t>
            </a:r>
          </a:p>
        </p:txBody>
      </p:sp>
      <p:sp>
        <p:nvSpPr>
          <p:cNvPr id="9" name="Text Placeholder 6"/>
          <p:cNvSpPr>
            <a:spLocks noGrp="1"/>
          </p:cNvSpPr>
          <p:nvPr>
            <p:ph type="body" sz="quarter" idx="12" hasCustomPrompt="1"/>
          </p:nvPr>
        </p:nvSpPr>
        <p:spPr>
          <a:xfrm>
            <a:off x="719138" y="3175000"/>
            <a:ext cx="3776662" cy="2844800"/>
          </a:xfrm>
          <a:prstGeom prst="rect">
            <a:avLst/>
          </a:prstGeom>
        </p:spPr>
        <p:txBody>
          <a:bodyPr vert="horz" lIns="0" tIns="0"/>
          <a:lstStyle>
            <a:lvl1pPr marL="0" indent="0">
              <a:buNone/>
              <a:defRPr sz="1800" b="0" i="0">
                <a:latin typeface="Arial"/>
                <a:cs typeface="Arial"/>
              </a:defRPr>
            </a:lvl1pPr>
          </a:lstStyle>
          <a:p>
            <a:pPr lvl="0"/>
            <a:r>
              <a:rPr lang="en-US" dirty="0"/>
              <a:t>Body text style (Arial Regular) 18pt</a:t>
            </a:r>
          </a:p>
          <a:p>
            <a:pPr lvl="0"/>
            <a:endParaRPr lang="en-US" dirty="0"/>
          </a:p>
        </p:txBody>
      </p:sp>
      <p:sp>
        <p:nvSpPr>
          <p:cNvPr id="10" name="Text Placeholder 6"/>
          <p:cNvSpPr>
            <a:spLocks noGrp="1"/>
          </p:cNvSpPr>
          <p:nvPr>
            <p:ph type="body" sz="quarter" idx="13" hasCustomPrompt="1"/>
          </p:nvPr>
        </p:nvSpPr>
        <p:spPr>
          <a:xfrm>
            <a:off x="4639205" y="2523067"/>
            <a:ext cx="3776662" cy="270933"/>
          </a:xfrm>
          <a:prstGeom prst="rect">
            <a:avLst/>
          </a:prstGeom>
        </p:spPr>
        <p:txBody>
          <a:bodyPr vert="horz" lIns="0" tIns="0"/>
          <a:lstStyle>
            <a:lvl1pPr marL="68400" indent="-176400">
              <a:buSzPct val="130000"/>
              <a:buFont typeface="Arial"/>
              <a:buChar char="•"/>
              <a:defRPr sz="1600" b="1" i="0">
                <a:solidFill>
                  <a:srgbClr val="FF0000"/>
                </a:solidFill>
                <a:latin typeface="Arial"/>
                <a:cs typeface="Arial"/>
              </a:defRPr>
            </a:lvl1pPr>
          </a:lstStyle>
          <a:p>
            <a:pPr lvl="0"/>
            <a:r>
              <a:rPr lang="en-US" dirty="0"/>
              <a:t>Bullet point title style</a:t>
            </a:r>
          </a:p>
          <a:p>
            <a:pPr lvl="0"/>
            <a:endParaRPr lang="en-US" dirty="0"/>
          </a:p>
        </p:txBody>
      </p:sp>
      <p:sp>
        <p:nvSpPr>
          <p:cNvPr id="11" name="Text Placeholder 6"/>
          <p:cNvSpPr>
            <a:spLocks noGrp="1"/>
          </p:cNvSpPr>
          <p:nvPr>
            <p:ph type="body" sz="quarter" idx="14" hasCustomPrompt="1"/>
          </p:nvPr>
        </p:nvSpPr>
        <p:spPr>
          <a:xfrm>
            <a:off x="4639205" y="2819395"/>
            <a:ext cx="3776662" cy="3200405"/>
          </a:xfrm>
          <a:prstGeom prst="rect">
            <a:avLst/>
          </a:prstGeom>
        </p:spPr>
        <p:txBody>
          <a:bodyPr vert="horz" lIns="0" tIns="0"/>
          <a:lstStyle>
            <a:lvl1pPr marL="180000" indent="0">
              <a:buNone/>
              <a:defRPr sz="1600" b="0" i="0">
                <a:latin typeface="Arial"/>
                <a:cs typeface="Arial"/>
              </a:defRPr>
            </a:lvl1pPr>
          </a:lstStyle>
          <a:p>
            <a:pPr lvl="0"/>
            <a:r>
              <a:rPr lang="en-US" dirty="0"/>
              <a:t>Bullet point style body copy</a:t>
            </a:r>
          </a:p>
          <a:p>
            <a:pPr lvl="0"/>
            <a:endParaRPr lang="en-US" dirty="0"/>
          </a:p>
        </p:txBody>
      </p:sp>
    </p:spTree>
    <p:extLst>
      <p:ext uri="{BB962C8B-B14F-4D97-AF65-F5344CB8AC3E}">
        <p14:creationId xmlns:p14="http://schemas.microsoft.com/office/powerpoint/2010/main" val="10929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ack cover exampl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 Placeholder 6"/>
          <p:cNvSpPr>
            <a:spLocks noGrp="1"/>
          </p:cNvSpPr>
          <p:nvPr>
            <p:ph type="body" sz="quarter" idx="11" hasCustomPrompt="1"/>
          </p:nvPr>
        </p:nvSpPr>
        <p:spPr>
          <a:xfrm>
            <a:off x="1049337" y="4259434"/>
            <a:ext cx="4123795" cy="313791"/>
          </a:xfrm>
          <a:prstGeom prst="rect">
            <a:avLst/>
          </a:prstGeom>
        </p:spPr>
        <p:txBody>
          <a:bodyPr vert="horz" lIns="0" tIns="0"/>
          <a:lstStyle>
            <a:lvl1pPr marL="0" indent="0">
              <a:buNone/>
              <a:defRPr sz="1800" b="1" i="0">
                <a:solidFill>
                  <a:schemeClr val="bg1"/>
                </a:solidFill>
                <a:latin typeface="Arial"/>
                <a:cs typeface="Arial"/>
              </a:defRPr>
            </a:lvl1pPr>
          </a:lstStyle>
          <a:p>
            <a:pPr lvl="0"/>
            <a:r>
              <a:rPr lang="en-US" dirty="0"/>
              <a:t>Email address here</a:t>
            </a:r>
          </a:p>
        </p:txBody>
      </p:sp>
      <p:pic>
        <p:nvPicPr>
          <p:cNvPr id="16" name="Picture 15"/>
          <p:cNvPicPr>
            <a:picLocks noChangeAspect="1"/>
          </p:cNvPicPr>
          <p:nvPr userDrawn="1"/>
        </p:nvPicPr>
        <p:blipFill rotWithShape="1">
          <a:blip r:embed="rId3"/>
          <a:srcRect b="38278"/>
          <a:stretch/>
        </p:blipFill>
        <p:spPr>
          <a:xfrm>
            <a:off x="622300" y="4204925"/>
            <a:ext cx="876300" cy="666295"/>
          </a:xfrm>
          <a:prstGeom prst="rect">
            <a:avLst/>
          </a:prstGeom>
        </p:spPr>
      </p:pic>
      <p:sp>
        <p:nvSpPr>
          <p:cNvPr id="19" name="TextBox 18"/>
          <p:cNvSpPr txBox="1"/>
          <p:nvPr userDrawn="1"/>
        </p:nvSpPr>
        <p:spPr>
          <a:xfrm>
            <a:off x="719667" y="3790053"/>
            <a:ext cx="3513667" cy="353943"/>
          </a:xfrm>
          <a:prstGeom prst="rect">
            <a:avLst/>
          </a:prstGeom>
          <a:noFill/>
        </p:spPr>
        <p:txBody>
          <a:bodyPr wrap="square" lIns="0" tIns="0" rtlCol="0">
            <a:spAutoFit/>
          </a:bodyPr>
          <a:lstStyle/>
          <a:p>
            <a:r>
              <a:rPr lang="en-US" sz="2000" b="1" dirty="0">
                <a:solidFill>
                  <a:srgbClr val="FFFFFF"/>
                </a:solidFill>
              </a:rPr>
              <a:t>Contact</a:t>
            </a:r>
          </a:p>
        </p:txBody>
      </p:sp>
      <p:pic>
        <p:nvPicPr>
          <p:cNvPr id="9" name="Picture 8" descr="ESS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4743" y="5584243"/>
            <a:ext cx="1824736" cy="585345"/>
          </a:xfrm>
          <a:prstGeom prst="rect">
            <a:avLst/>
          </a:prstGeom>
        </p:spPr>
      </p:pic>
      <p:sp>
        <p:nvSpPr>
          <p:cNvPr id="10" name="TextBox 9">
            <a:extLst>
              <a:ext uri="{FF2B5EF4-FFF2-40B4-BE49-F238E27FC236}">
                <a16:creationId xmlns:a16="http://schemas.microsoft.com/office/drawing/2014/main" id="{5651C6E6-791A-4271-A468-E423387228C7}"/>
              </a:ext>
            </a:extLst>
          </p:cNvPr>
          <p:cNvSpPr txBox="1"/>
          <p:nvPr userDrawn="1"/>
        </p:nvSpPr>
        <p:spPr>
          <a:xfrm>
            <a:off x="950590" y="4550273"/>
            <a:ext cx="4123795" cy="169892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europeansocialsurvey.org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ESS_Survey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b="1" dirty="0">
                <a:solidFill>
                  <a:schemeClr val="bg1"/>
                </a:solidFill>
              </a:rPr>
              <a:t>EuropeanSocialSurveyERIC</a:t>
            </a:r>
          </a:p>
        </p:txBody>
      </p:sp>
      <p:pic>
        <p:nvPicPr>
          <p:cNvPr id="4" name="Picture 3">
            <a:extLst>
              <a:ext uri="{FF2B5EF4-FFF2-40B4-BE49-F238E27FC236}">
                <a16:creationId xmlns:a16="http://schemas.microsoft.com/office/drawing/2014/main" id="{430014BB-107B-4E76-ACC6-5074D8720D05}"/>
              </a:ext>
            </a:extLst>
          </p:cNvPr>
          <p:cNvPicPr>
            <a:picLocks noChangeAspect="1"/>
          </p:cNvPicPr>
          <p:nvPr userDrawn="1"/>
        </p:nvPicPr>
        <p:blipFill>
          <a:blip r:embed="rId5"/>
          <a:stretch>
            <a:fillRect/>
          </a:stretch>
        </p:blipFill>
        <p:spPr>
          <a:xfrm>
            <a:off x="691627" y="5239214"/>
            <a:ext cx="316800" cy="316800"/>
          </a:xfrm>
          <a:prstGeom prst="rect">
            <a:avLst/>
          </a:prstGeom>
        </p:spPr>
      </p:pic>
      <p:pic>
        <p:nvPicPr>
          <p:cNvPr id="25" name="Picture 24">
            <a:extLst>
              <a:ext uri="{FF2B5EF4-FFF2-40B4-BE49-F238E27FC236}">
                <a16:creationId xmlns:a16="http://schemas.microsoft.com/office/drawing/2014/main" id="{E2CF5996-B586-4AD9-A90B-B6C2CAD119CA}"/>
              </a:ext>
            </a:extLst>
          </p:cNvPr>
          <p:cNvPicPr>
            <a:picLocks noChangeAspect="1"/>
          </p:cNvPicPr>
          <p:nvPr userDrawn="1"/>
        </p:nvPicPr>
        <p:blipFill>
          <a:blip r:embed="rId6"/>
          <a:stretch>
            <a:fillRect/>
          </a:stretch>
        </p:blipFill>
        <p:spPr>
          <a:xfrm>
            <a:off x="726796" y="4950124"/>
            <a:ext cx="250425" cy="2520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0B59EA9-9D44-0342-9C10-8DA62B8BA291}"/>
              </a:ext>
            </a:extLst>
          </p:cNvPr>
          <p:cNvPicPr>
            <a:picLocks noChangeAspect="1"/>
          </p:cNvPicPr>
          <p:nvPr userDrawn="1"/>
        </p:nvPicPr>
        <p:blipFill rotWithShape="1">
          <a:blip r:embed="rId7"/>
          <a:srcRect t="-2983" r="66930"/>
          <a:stretch/>
        </p:blipFill>
        <p:spPr>
          <a:xfrm>
            <a:off x="703279" y="5942797"/>
            <a:ext cx="293496" cy="203907"/>
          </a:xfrm>
          <a:prstGeom prst="rect">
            <a:avLst/>
          </a:prstGeom>
        </p:spPr>
      </p:pic>
      <p:pic>
        <p:nvPicPr>
          <p:cNvPr id="14" name="Picture 13">
            <a:extLst>
              <a:ext uri="{FF2B5EF4-FFF2-40B4-BE49-F238E27FC236}">
                <a16:creationId xmlns:a16="http://schemas.microsoft.com/office/drawing/2014/main" id="{EB44495B-B5BD-FC49-9608-15C8943DA4E0}"/>
              </a:ext>
            </a:extLst>
          </p:cNvPr>
          <p:cNvPicPr>
            <a:picLocks noChangeAspect="1"/>
          </p:cNvPicPr>
          <p:nvPr userDrawn="1"/>
        </p:nvPicPr>
        <p:blipFill rotWithShape="1">
          <a:blip r:embed="rId3"/>
          <a:srcRect t="61296"/>
          <a:stretch/>
        </p:blipFill>
        <p:spPr>
          <a:xfrm>
            <a:off x="622300" y="5537868"/>
            <a:ext cx="876300" cy="417808"/>
          </a:xfrm>
          <a:prstGeom prst="rect">
            <a:avLst/>
          </a:prstGeom>
        </p:spPr>
      </p:pic>
    </p:spTree>
    <p:extLst>
      <p:ext uri="{BB962C8B-B14F-4D97-AF65-F5344CB8AC3E}">
        <p14:creationId xmlns:p14="http://schemas.microsoft.com/office/powerpoint/2010/main" val="419732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emf"/><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FFFFFF"/>
                </a:solidFill>
                <a:latin typeface="Arial" charset="0"/>
                <a:ea typeface="ヒラギノ角ゴ Pro W3" charset="0"/>
                <a:cs typeface="ヒラギノ角ゴ Pro W3" charset="0"/>
              </a:rPr>
              <a:t>europeansocialsurvey.org</a:t>
            </a:r>
            <a:endParaRPr lang="en-US" sz="1100" b="1" i="0" u="none" strike="noStrike" kern="1200" baseline="0" dirty="0">
              <a:solidFill>
                <a:srgbClr val="FFFFFF"/>
              </a:solidFill>
              <a:latin typeface="Arial" charset="0"/>
              <a:ea typeface="ヒラギノ角ゴ Pro W3" charset="0"/>
              <a:cs typeface="ヒラギノ角ゴ Pro W3" charset="0"/>
            </a:endParaRPr>
          </a:p>
        </p:txBody>
      </p:sp>
      <p:sp>
        <p:nvSpPr>
          <p:cNvPr id="9" name="Text Placeholder 9"/>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European Social Survey</a:t>
            </a:r>
          </a:p>
        </p:txBody>
      </p:sp>
    </p:spTree>
  </p:cSld>
  <p:clrMap bg1="lt1" tx1="dk1" bg2="lt2" tx2="dk2" accent1="accent1" accent2="accent2" accent3="accent3" accent4="accent4" accent5="accent5" accent6="accent6" hlink="hlink" folHlink="folHlink"/>
  <p:sldLayoutIdLst>
    <p:sldLayoutId id="2147483684" r:id="rId1"/>
    <p:sldLayoutId id="2147483678" r:id="rId2"/>
    <p:sldLayoutId id="2147483682" r:id="rId3"/>
    <p:sldLayoutId id="2147483680" r:id="rId4"/>
    <p:sldLayoutId id="2147483681" r:id="rId5"/>
    <p:sldLayoutId id="2147483679" r:id="rId6"/>
  </p:sldLayoutIdLst>
  <p:txStyles>
    <p:titleStyle>
      <a:lvl1pPr algn="ctr" defTabSz="457200"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9"/>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C00000"/>
                </a:solidFill>
              </a:rPr>
              <a:t>European Social Survey</a:t>
            </a:r>
          </a:p>
        </p:txBody>
      </p:sp>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a:solidFill>
                  <a:srgbClr val="C00000"/>
                </a:solidFill>
                <a:latin typeface="Arial" charset="0"/>
                <a:ea typeface="ヒラギノ角ゴ Pro W3" charset="0"/>
                <a:cs typeface="ヒラギノ角ゴ Pro W3" charset="0"/>
              </a:rPr>
              <a:t>europeansocialsurvey.org</a:t>
            </a: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4"/>
          <a:stretch>
            <a:fillRect/>
          </a:stretch>
        </p:blipFill>
        <p:spPr>
          <a:xfrm>
            <a:off x="152400" y="279400"/>
            <a:ext cx="8890000" cy="508000"/>
          </a:xfrm>
          <a:prstGeom prst="rect">
            <a:avLst/>
          </a:prstGeom>
        </p:spPr>
      </p:pic>
    </p:spTree>
    <p:extLst>
      <p:ext uri="{BB962C8B-B14F-4D97-AF65-F5344CB8AC3E}">
        <p14:creationId xmlns:p14="http://schemas.microsoft.com/office/powerpoint/2010/main" val="3446355065"/>
      </p:ext>
    </p:extLst>
  </p:cSld>
  <p:clrMap bg1="lt1" tx1="dk1" bg2="lt2" tx2="dk2" accent1="accent1" accent2="accent2" accent3="accent3" accent4="accent4" accent5="accent5" accent6="accent6" hlink="hlink" folHlink="folHlink"/>
  <p:sldLayoutIdLst>
    <p:sldLayoutId id="2147483703"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258371"/>
      </p:ext>
    </p:extLst>
  </p:cSld>
  <p:clrMap bg1="lt1" tx1="dk1" bg2="lt2" tx2="dk2" accent1="accent1" accent2="accent2" accent3="accent3" accent4="accent4" accent5="accent5" accent6="accent6" hlink="hlink" folHlink="folHlink"/>
  <p:sldLayoutIdLst>
    <p:sldLayoutId id="2147483689" r:id="rId1"/>
    <p:sldLayoutId id="214748370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7116703" y="6425259"/>
            <a:ext cx="2027298" cy="261610"/>
          </a:xfrm>
          <a:prstGeom prst="rect">
            <a:avLst/>
          </a:prstGeom>
          <a:noFill/>
        </p:spPr>
        <p:txBody>
          <a:bodyPr wrap="square" rtlCol="0">
            <a:spAutoFit/>
          </a:bodyPr>
          <a:lstStyle/>
          <a:p>
            <a:pPr rtl="0"/>
            <a:r>
              <a:rPr lang="en-US" sz="1100" b="1" i="0" u="none" strike="noStrike" kern="1200" baseline="0" dirty="0" err="1">
                <a:solidFill>
                  <a:srgbClr val="E82034"/>
                </a:solidFill>
                <a:latin typeface="Arial" charset="0"/>
                <a:ea typeface="ヒラギノ角ゴ Pro W3" charset="0"/>
                <a:cs typeface="ヒラギノ角ゴ Pro W3" charset="0"/>
              </a:rPr>
              <a:t>europeansocialsurvey.org</a:t>
            </a:r>
            <a:endParaRPr lang="en-US" sz="1100" b="1" i="0" u="none" strike="noStrike" kern="1200" baseline="0" dirty="0">
              <a:solidFill>
                <a:srgbClr val="E82034"/>
              </a:solidFill>
              <a:latin typeface="Arial" charset="0"/>
              <a:ea typeface="ヒラギノ角ゴ Pro W3" charset="0"/>
              <a:cs typeface="ヒラギノ角ゴ Pro W3" charset="0"/>
            </a:endParaRPr>
          </a:p>
        </p:txBody>
      </p:sp>
      <p:sp>
        <p:nvSpPr>
          <p:cNvPr id="11" name="TextBox 10"/>
          <p:cNvSpPr txBox="1"/>
          <p:nvPr userDrawn="1"/>
        </p:nvSpPr>
        <p:spPr>
          <a:xfrm>
            <a:off x="-1193800" y="38100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rotWithShape="1">
          <a:blip r:embed="rId6"/>
          <a:srcRect l="1370" r="1257"/>
          <a:stretch/>
        </p:blipFill>
        <p:spPr>
          <a:xfrm>
            <a:off x="274228" y="279400"/>
            <a:ext cx="8656412" cy="508000"/>
          </a:xfrm>
          <a:prstGeom prst="rect">
            <a:avLst/>
          </a:prstGeom>
        </p:spPr>
      </p:pic>
      <p:sp>
        <p:nvSpPr>
          <p:cNvPr id="6" name="Text Placeholder 9">
            <a:extLst>
              <a:ext uri="{FF2B5EF4-FFF2-40B4-BE49-F238E27FC236}">
                <a16:creationId xmlns:a16="http://schemas.microsoft.com/office/drawing/2014/main" id="{FDF49388-788C-4AA7-9517-35775D3E0ADB}"/>
              </a:ext>
            </a:extLst>
          </p:cNvPr>
          <p:cNvSpPr txBox="1">
            <a:spLocks/>
          </p:cNvSpPr>
          <p:nvPr userDrawn="1"/>
        </p:nvSpPr>
        <p:spPr>
          <a:xfrm>
            <a:off x="274228" y="6465711"/>
            <a:ext cx="4749327" cy="392290"/>
          </a:xfrm>
          <a:prstGeom prst="rect">
            <a:avLst/>
          </a:prstGeom>
        </p:spPr>
        <p:txBody>
          <a:bodyPr vert="horz" lIns="0" tIns="0"/>
          <a:lstStyle>
            <a:lvl1pPr marL="0" indent="0" algn="l" defTabSz="457200" rtl="0" fontAlgn="base">
              <a:spcBef>
                <a:spcPct val="20000"/>
              </a:spcBef>
              <a:spcAft>
                <a:spcPct val="0"/>
              </a:spcAft>
              <a:buFont typeface="Arial" charset="0"/>
              <a:buNone/>
              <a:defRPr lang="hr-HR" sz="1100" b="1" i="0" kern="1200" baseline="0" smtClean="0">
                <a:solidFill>
                  <a:srgbClr val="FFFFFF"/>
                </a:solidFill>
                <a:latin typeface="Arial"/>
                <a:ea typeface="ヒラギノ角ゴ Pro W3" charset="0"/>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C00000"/>
                </a:solidFill>
              </a:rPr>
              <a:t>European Social Survey</a:t>
            </a:r>
          </a:p>
        </p:txBody>
      </p:sp>
    </p:spTree>
    <p:extLst>
      <p:ext uri="{BB962C8B-B14F-4D97-AF65-F5344CB8AC3E}">
        <p14:creationId xmlns:p14="http://schemas.microsoft.com/office/powerpoint/2010/main" val="6180522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gif"/><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B27B5C91-8380-4F41-98C6-814A27E64E24}"/>
              </a:ext>
            </a:extLst>
          </p:cNvPr>
          <p:cNvSpPr>
            <a:spLocks noGrp="1"/>
          </p:cNvSpPr>
          <p:nvPr>
            <p:ph type="body" sz="quarter" idx="4294967295" hasCustomPrompt="1"/>
          </p:nvPr>
        </p:nvSpPr>
        <p:spPr>
          <a:xfrm>
            <a:off x="711199" y="1625599"/>
            <a:ext cx="6451601" cy="1894841"/>
          </a:xfrm>
          <a:prstGeom prst="rect">
            <a:avLst/>
          </a:prstGeom>
        </p:spPr>
        <p:txBody>
          <a:bodyPr lIns="0" tIns="0" anchor="t" anchorCtr="0">
            <a:noAutofit/>
          </a:bodyPr>
          <a:lstStyle>
            <a:lvl1pPr marL="0" marR="0" indent="0" algn="l" defTabSz="457200" rtl="0" eaLnBrk="1" fontAlgn="auto" latinLnBrk="0" hangingPunct="1">
              <a:lnSpc>
                <a:spcPts val="4400"/>
              </a:lnSpc>
              <a:spcBef>
                <a:spcPts val="0"/>
              </a:spcBef>
              <a:spcAft>
                <a:spcPts val="0"/>
              </a:spcAft>
              <a:buClrTx/>
              <a:buSzTx/>
              <a:buFontTx/>
              <a:buNone/>
              <a:tabLst/>
              <a:defRPr sz="3800" baseline="0">
                <a:solidFill>
                  <a:schemeClr val="bg1"/>
                </a:solidFill>
                <a:latin typeface="Arial Black"/>
                <a:cs typeface="Arial Black"/>
              </a:defRPr>
            </a:lvl1pPr>
            <a:lvl2pPr>
              <a:defRPr>
                <a:latin typeface="Arial Black"/>
                <a:cs typeface="Arial Black"/>
              </a:defRPr>
            </a:lvl2pPr>
            <a:lvl3pPr>
              <a:defRPr>
                <a:latin typeface="Arial Black"/>
                <a:cs typeface="Arial Black"/>
              </a:defRPr>
            </a:lvl3pPr>
          </a:lstStyle>
          <a:p>
            <a:r>
              <a:rPr lang="en-US" sz="2000" dirty="0"/>
              <a:t>The European Social Survey in Latvia: </a:t>
            </a:r>
            <a:endParaRPr lang="lv-LV" sz="2000" dirty="0"/>
          </a:p>
          <a:p>
            <a:r>
              <a:rPr lang="en-US" sz="2000" dirty="0" smtClean="0"/>
              <a:t>Insights from</a:t>
            </a:r>
            <a:r>
              <a:rPr lang="lv-LV" sz="2000" dirty="0" smtClean="0"/>
              <a:t> </a:t>
            </a:r>
            <a:r>
              <a:rPr lang="en-US" sz="2000" dirty="0" smtClean="0"/>
              <a:t>Face-to-Face </a:t>
            </a:r>
            <a:r>
              <a:rPr lang="en-US" sz="2000" dirty="0"/>
              <a:t>to Self-Completion Survey </a:t>
            </a:r>
            <a:r>
              <a:rPr lang="en-US" sz="2000" dirty="0" smtClean="0"/>
              <a:t>Mode</a:t>
            </a:r>
            <a:r>
              <a:rPr lang="lv-LV" sz="2000" dirty="0" smtClean="0"/>
              <a:t> </a:t>
            </a:r>
            <a:r>
              <a:rPr lang="en-US" sz="2000" dirty="0" err="1" smtClean="0"/>
              <a:t>Сomparison</a:t>
            </a:r>
            <a:endParaRPr lang="en-US" sz="2000" dirty="0"/>
          </a:p>
        </p:txBody>
      </p:sp>
      <p:sp>
        <p:nvSpPr>
          <p:cNvPr id="13" name="Text Placeholder 9">
            <a:extLst>
              <a:ext uri="{FF2B5EF4-FFF2-40B4-BE49-F238E27FC236}">
                <a16:creationId xmlns:a16="http://schemas.microsoft.com/office/drawing/2014/main" id="{C91B50CD-F466-4967-8D64-9FB34A2FEDBE}"/>
              </a:ext>
            </a:extLst>
          </p:cNvPr>
          <p:cNvSpPr>
            <a:spLocks noGrp="1"/>
          </p:cNvSpPr>
          <p:nvPr>
            <p:ph type="body" sz="quarter" idx="4294967295" hasCustomPrompt="1"/>
          </p:nvPr>
        </p:nvSpPr>
        <p:spPr>
          <a:xfrm>
            <a:off x="711199" y="4195724"/>
            <a:ext cx="3136900" cy="1305915"/>
          </a:xfrm>
          <a:prstGeom prst="rect">
            <a:avLst/>
          </a:prstGeom>
        </p:spPr>
        <p:txBody>
          <a:bodyPr vert="horz" lIns="0" tIns="0"/>
          <a:lstStyle>
            <a:lvl1pPr marL="0" indent="0">
              <a:buNone/>
              <a:defRPr sz="1800" baseline="0">
                <a:solidFill>
                  <a:schemeClr val="bg1"/>
                </a:solidFill>
                <a:latin typeface="Arial"/>
                <a:cs typeface="Arial"/>
              </a:defRPr>
            </a:lvl1pPr>
          </a:lstStyle>
          <a:p>
            <a:pPr lvl="0"/>
            <a:r>
              <a:rPr lang="lv-LV" b="1" dirty="0" smtClean="0"/>
              <a:t>Jurijs Ņikišins</a:t>
            </a:r>
            <a:endParaRPr lang="en-US" b="1" dirty="0" smtClean="0"/>
          </a:p>
          <a:p>
            <a:pPr lvl="0"/>
            <a:r>
              <a:rPr lang="lv-LV" dirty="0" smtClean="0"/>
              <a:t>ESS </a:t>
            </a:r>
            <a:r>
              <a:rPr lang="lv-LV" dirty="0" err="1" smtClean="0"/>
              <a:t>National</a:t>
            </a:r>
            <a:r>
              <a:rPr lang="lv-LV" dirty="0" smtClean="0"/>
              <a:t> </a:t>
            </a:r>
            <a:r>
              <a:rPr lang="lv-LV" dirty="0" err="1" smtClean="0"/>
              <a:t>Coordinator</a:t>
            </a:r>
            <a:r>
              <a:rPr lang="lv-LV" dirty="0" smtClean="0"/>
              <a:t> </a:t>
            </a:r>
            <a:r>
              <a:rPr lang="lv-LV" dirty="0" err="1" smtClean="0"/>
              <a:t>in</a:t>
            </a:r>
            <a:r>
              <a:rPr lang="lv-LV" dirty="0" smtClean="0"/>
              <a:t> </a:t>
            </a:r>
            <a:r>
              <a:rPr lang="lv-LV" dirty="0" err="1" smtClean="0"/>
              <a:t>Latvia</a:t>
            </a:r>
            <a:endParaRPr lang="en-US" dirty="0" smtClean="0"/>
          </a:p>
        </p:txBody>
      </p:sp>
    </p:spTree>
    <p:extLst>
      <p:ext uri="{BB962C8B-B14F-4D97-AF65-F5344CB8AC3E}">
        <p14:creationId xmlns:p14="http://schemas.microsoft.com/office/powerpoint/2010/main" val="222279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10</a:t>
            </a:fld>
            <a:endParaRPr lang="en-US" b="1" dirty="0">
              <a:solidFill>
                <a:schemeClr val="bg1"/>
              </a:solidFill>
            </a:endParaRPr>
          </a:p>
        </p:txBody>
      </p:sp>
      <p:sp>
        <p:nvSpPr>
          <p:cNvPr id="8" name="Rectangle 7">
            <a:extLst>
              <a:ext uri="{FF2B5EF4-FFF2-40B4-BE49-F238E27FC236}">
                <a16:creationId xmlns:a16="http://schemas.microsoft.com/office/drawing/2014/main" id="{D2011A6D-0BE1-4434-9A64-100154B3508C}"/>
              </a:ext>
            </a:extLst>
          </p:cNvPr>
          <p:cNvSpPr/>
          <p:nvPr/>
        </p:nvSpPr>
        <p:spPr>
          <a:xfrm>
            <a:off x="402336" y="1269517"/>
            <a:ext cx="6427672" cy="707886"/>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n</a:t>
            </a:r>
            <a:r>
              <a:rPr lang="en-GB" sz="2000" dirty="0" smtClean="0">
                <a:solidFill>
                  <a:prstClr val="black"/>
                </a:solidFill>
                <a:latin typeface="Arial Black"/>
                <a:ea typeface="+mn-ea"/>
              </a:rPr>
              <a:t>on-academic impact</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selected</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examples</a:t>
            </a:r>
            <a:r>
              <a:rPr lang="lv-LV" sz="2000" dirty="0" smtClean="0">
                <a:solidFill>
                  <a:prstClr val="black"/>
                </a:solidFill>
                <a:latin typeface="Arial Black"/>
                <a:ea typeface="+mn-ea"/>
              </a:rPr>
              <a:t> </a:t>
            </a:r>
            <a:endParaRPr lang="en-GB" sz="2000" dirty="0">
              <a:solidFill>
                <a:prstClr val="black"/>
              </a:solidFill>
              <a:latin typeface="Arial Black"/>
              <a:ea typeface="+mn-ea"/>
            </a:endParaRPr>
          </a:p>
        </p:txBody>
      </p:sp>
      <p:sp>
        <p:nvSpPr>
          <p:cNvPr id="9" name="Text Placeholder 2">
            <a:extLst>
              <a:ext uri="{FF2B5EF4-FFF2-40B4-BE49-F238E27FC236}">
                <a16:creationId xmlns:a16="http://schemas.microsoft.com/office/drawing/2014/main" id="{0D64F0AF-2ED0-4B4D-9530-E1E744B0F100}"/>
              </a:ext>
            </a:extLst>
          </p:cNvPr>
          <p:cNvSpPr txBox="1">
            <a:spLocks/>
          </p:cNvSpPr>
          <p:nvPr/>
        </p:nvSpPr>
        <p:spPr>
          <a:xfrm>
            <a:off x="556577" y="2020824"/>
            <a:ext cx="8324952"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a:spcBef>
                <a:spcPct val="20000"/>
              </a:spcBef>
              <a:buFont typeface="Arial"/>
              <a:buChar char="•"/>
              <a:defRPr/>
            </a:pPr>
            <a:r>
              <a:rPr lang="en-US" b="1" dirty="0" smtClean="0">
                <a:solidFill>
                  <a:prstClr val="black"/>
                </a:solidFill>
                <a:latin typeface="Arial"/>
                <a:cs typeface="Arial"/>
              </a:rPr>
              <a:t>Finland</a:t>
            </a:r>
            <a:r>
              <a:rPr lang="en-US" b="1" dirty="0">
                <a:solidFill>
                  <a:prstClr val="black"/>
                </a:solidFill>
                <a:latin typeface="Arial"/>
                <a:cs typeface="Arial"/>
              </a:rPr>
              <a:t>: </a:t>
            </a:r>
            <a:r>
              <a:rPr lang="en-US" dirty="0">
                <a:solidFill>
                  <a:prstClr val="black"/>
                </a:solidFill>
                <a:latin typeface="Arial"/>
                <a:cs typeface="Arial"/>
              </a:rPr>
              <a:t>The ESS survey design and data were used in evaluating the Universal Basic Income (UBI) trial in Finland, among the largest such trials in the world to date. The module on social trust from </a:t>
            </a:r>
            <a:r>
              <a:rPr lang="lv-LV" dirty="0" smtClean="0">
                <a:solidFill>
                  <a:prstClr val="black"/>
                </a:solidFill>
                <a:latin typeface="Arial"/>
                <a:cs typeface="Arial"/>
              </a:rPr>
              <a:t>R</a:t>
            </a:r>
            <a:r>
              <a:rPr lang="en-US" dirty="0" err="1" smtClean="0">
                <a:solidFill>
                  <a:prstClr val="black"/>
                </a:solidFill>
                <a:latin typeface="Arial"/>
                <a:cs typeface="Arial"/>
              </a:rPr>
              <a:t>ound</a:t>
            </a:r>
            <a:r>
              <a:rPr lang="en-US" dirty="0" smtClean="0">
                <a:solidFill>
                  <a:prstClr val="black"/>
                </a:solidFill>
                <a:latin typeface="Arial"/>
                <a:cs typeface="Arial"/>
              </a:rPr>
              <a:t> </a:t>
            </a:r>
            <a:r>
              <a:rPr lang="en-US" dirty="0">
                <a:solidFill>
                  <a:prstClr val="black"/>
                </a:solidFill>
                <a:latin typeface="Arial"/>
                <a:cs typeface="Arial"/>
              </a:rPr>
              <a:t>9 was filled by the sample and a control group to compare with the data collected among the ESS sample in 2018</a:t>
            </a:r>
            <a:r>
              <a:rPr lang="en-US" dirty="0" smtClean="0">
                <a:solidFill>
                  <a:prstClr val="black"/>
                </a:solidFill>
                <a:latin typeface="Arial"/>
                <a:cs typeface="Arial"/>
              </a:rPr>
              <a:t>.</a:t>
            </a:r>
            <a:endParaRPr lang="lv-LV" dirty="0" smtClean="0">
              <a:solidFill>
                <a:prstClr val="black"/>
              </a:solidFill>
              <a:latin typeface="Arial"/>
              <a:cs typeface="Arial"/>
            </a:endParaRPr>
          </a:p>
          <a:p>
            <a:pPr marL="216000" indent="-212400">
              <a:spcBef>
                <a:spcPct val="20000"/>
              </a:spcBef>
              <a:buFont typeface="Arial"/>
              <a:buChar char="•"/>
              <a:defRPr/>
            </a:pPr>
            <a:r>
              <a:rPr lang="en-US" b="1" dirty="0">
                <a:solidFill>
                  <a:prstClr val="black"/>
                </a:solidFill>
                <a:latin typeface="Arial"/>
                <a:cs typeface="Arial"/>
              </a:rPr>
              <a:t>Latvia: </a:t>
            </a:r>
            <a:r>
              <a:rPr lang="en-US" dirty="0">
                <a:solidFill>
                  <a:prstClr val="black"/>
                </a:solidFill>
                <a:latin typeface="Arial"/>
                <a:cs typeface="Arial"/>
              </a:rPr>
              <a:t>The Latvian government has asked the National Coordinator of ESS in Latvia to carry out an in-depth analysis of social and political trust in Latvia. The project’s title is ‘Anatomy of Trust – What European Social Survey Data Tell About Trust in Latvia’. The research will feature into the National Development Plan for 2021-2027, which is drawn up by the Cross-Sectional Coordination Center of Latvia, which directly answers to the Prime Minister</a:t>
            </a:r>
            <a:r>
              <a:rPr lang="en-US" dirty="0" smtClean="0">
                <a:solidFill>
                  <a:prstClr val="black"/>
                </a:solidFill>
                <a:latin typeface="Arial"/>
                <a:cs typeface="Arial"/>
              </a:rPr>
              <a:t>.</a:t>
            </a:r>
            <a:endParaRPr lang="lv-LV" dirty="0" smtClean="0">
              <a:solidFill>
                <a:prstClr val="black"/>
              </a:solidFill>
              <a:latin typeface="Arial"/>
              <a:cs typeface="Arial"/>
            </a:endParaRPr>
          </a:p>
          <a:p>
            <a:pPr marL="216000" indent="-212400">
              <a:spcBef>
                <a:spcPct val="20000"/>
              </a:spcBef>
              <a:buFont typeface="Arial"/>
              <a:buChar char="•"/>
              <a:defRPr/>
            </a:pPr>
            <a:r>
              <a:rPr lang="en-US" b="1" dirty="0">
                <a:solidFill>
                  <a:prstClr val="black"/>
                </a:solidFill>
                <a:latin typeface="Arial"/>
                <a:cs typeface="Arial"/>
              </a:rPr>
              <a:t>Lithuania: </a:t>
            </a:r>
            <a:r>
              <a:rPr lang="en-US" dirty="0">
                <a:solidFill>
                  <a:prstClr val="black"/>
                </a:solidFill>
                <a:latin typeface="Arial"/>
                <a:cs typeface="Arial"/>
              </a:rPr>
              <a:t>The Lithuanian Strategy for Demography, Migration and Integration Policy 2018–2030 references the ESS Round results to support  strengthening Lithuanian NGOs and community </a:t>
            </a:r>
            <a:r>
              <a:rPr lang="en-US" dirty="0" err="1">
                <a:solidFill>
                  <a:prstClr val="black"/>
                </a:solidFill>
                <a:latin typeface="Arial"/>
                <a:cs typeface="Arial"/>
              </a:rPr>
              <a:t>organisations</a:t>
            </a:r>
            <a:r>
              <a:rPr lang="en-US" dirty="0">
                <a:solidFill>
                  <a:prstClr val="black"/>
                </a:solidFill>
                <a:latin typeface="Arial"/>
                <a:cs typeface="Arial"/>
              </a:rPr>
              <a:t> in order to foster stronger communities. The Lithuanian NC is preparing an analysis of how ESS data could contribute towards existing Lithuanian strategies and their findings are planned to be presented in autumn-winter of 2021).</a:t>
            </a:r>
          </a:p>
          <a:p>
            <a:pPr>
              <a:spcBef>
                <a:spcPct val="20000"/>
              </a:spcBef>
              <a:defRPr/>
            </a:pPr>
            <a:endParaRPr lang="en-US" dirty="0">
              <a:solidFill>
                <a:prstClr val="black"/>
              </a:solidFill>
              <a:latin typeface="Arial"/>
              <a:cs typeface="Arial"/>
            </a:endParaRPr>
          </a:p>
          <a:p>
            <a:pPr marL="216000" indent="-212400">
              <a:spcBef>
                <a:spcPct val="20000"/>
              </a:spcBef>
              <a:buFont typeface="Arial"/>
              <a:buChar char="•"/>
              <a:defRPr/>
            </a:pPr>
            <a:endParaRPr lang="en-US" dirty="0">
              <a:solidFill>
                <a:prstClr val="black"/>
              </a:solidFill>
              <a:latin typeface="Arial"/>
              <a:cs typeface="Arial"/>
            </a:endParaRPr>
          </a:p>
          <a:p>
            <a:pPr marL="216000" indent="-212400">
              <a:spcBef>
                <a:spcPct val="20000"/>
              </a:spcBef>
              <a:buFont typeface="Arial"/>
              <a:buChar char="•"/>
              <a:defRPr/>
            </a:pPr>
            <a:endParaRPr lang="en-US" sz="1000" dirty="0">
              <a:solidFill>
                <a:prstClr val="black"/>
              </a:solidFill>
              <a:latin typeface="Arial"/>
              <a:cs typeface="Arial"/>
            </a:endParaRPr>
          </a:p>
          <a:p>
            <a:pPr marL="216000" lvl="0" indent="-212400">
              <a:spcBef>
                <a:spcPct val="20000"/>
              </a:spcBef>
              <a:buFont typeface="Arial"/>
              <a:buChar char="•"/>
              <a:defRPr/>
            </a:pPr>
            <a:r>
              <a:rPr lang="en-US" b="1" dirty="0">
                <a:solidFill>
                  <a:prstClr val="black"/>
                </a:solidFill>
                <a:latin typeface="Arial"/>
                <a:cs typeface="Arial"/>
              </a:rPr>
              <a:t>Hungary: </a:t>
            </a:r>
            <a:r>
              <a:rPr lang="en-US" dirty="0">
                <a:solidFill>
                  <a:prstClr val="black"/>
                </a:solidFill>
                <a:latin typeface="Arial"/>
                <a:cs typeface="Arial"/>
              </a:rPr>
              <a:t>At the start of the COVID-19 pandemic there was limited information in Hungary concerning the make-up of the elderly population. The core study team used the ESS to examine the social relationships of people aged 65 and over and warned of the potential impact that quarantine rules would have on this group. This report was widely reported in the Hungarian press, with many calling for more societal support for people in situations of loneliness and isolation.</a:t>
            </a:r>
            <a:endParaRPr lang="en-US" sz="1000" b="1" dirty="0">
              <a:solidFill>
                <a:prstClr val="black"/>
              </a:solidFill>
              <a:latin typeface="Arial"/>
              <a:cs typeface="Arial"/>
            </a:endParaRPr>
          </a:p>
        </p:txBody>
      </p:sp>
    </p:spTree>
    <p:extLst>
      <p:ext uri="{BB962C8B-B14F-4D97-AF65-F5344CB8AC3E}">
        <p14:creationId xmlns:p14="http://schemas.microsoft.com/office/powerpoint/2010/main" val="22768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11</a:t>
            </a:fld>
            <a:endParaRPr lang="en-US" b="1" dirty="0">
              <a:solidFill>
                <a:schemeClr val="bg1"/>
              </a:solidFill>
            </a:endParaRPr>
          </a:p>
        </p:txBody>
      </p:sp>
      <p:sp>
        <p:nvSpPr>
          <p:cNvPr id="8" name="Rectangle 7">
            <a:extLst>
              <a:ext uri="{FF2B5EF4-FFF2-40B4-BE49-F238E27FC236}">
                <a16:creationId xmlns:a16="http://schemas.microsoft.com/office/drawing/2014/main" id="{D2011A6D-0BE1-4434-9A64-100154B3508C}"/>
              </a:ext>
            </a:extLst>
          </p:cNvPr>
          <p:cNvSpPr/>
          <p:nvPr/>
        </p:nvSpPr>
        <p:spPr>
          <a:xfrm>
            <a:off x="188975" y="744008"/>
            <a:ext cx="8692553" cy="400110"/>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a:t>
            </a:r>
            <a:r>
              <a:rPr lang="lv-LV" sz="2000" dirty="0" err="1" smtClean="0">
                <a:solidFill>
                  <a:prstClr val="black"/>
                </a:solidFill>
                <a:latin typeface="Arial Black"/>
                <a:ea typeface="+mn-ea"/>
              </a:rPr>
              <a:t>sampling</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and</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data</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collection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comparison</a:t>
            </a:r>
            <a:r>
              <a:rPr lang="lv-LV" sz="2000" dirty="0" smtClean="0">
                <a:solidFill>
                  <a:prstClr val="black"/>
                </a:solidFill>
                <a:latin typeface="Arial Black"/>
                <a:ea typeface="+mn-ea"/>
              </a:rPr>
              <a:t>: R10 </a:t>
            </a:r>
            <a:r>
              <a:rPr lang="lv-LV" sz="2000" dirty="0" err="1" smtClean="0">
                <a:solidFill>
                  <a:prstClr val="black"/>
                </a:solidFill>
                <a:latin typeface="Arial Black"/>
                <a:ea typeface="+mn-ea"/>
              </a:rPr>
              <a:t>vs</a:t>
            </a:r>
            <a:r>
              <a:rPr lang="lv-LV" sz="2000" dirty="0" smtClean="0">
                <a:solidFill>
                  <a:prstClr val="black"/>
                </a:solidFill>
                <a:latin typeface="Arial Black"/>
                <a:ea typeface="+mn-ea"/>
              </a:rPr>
              <a:t>. R9</a:t>
            </a:r>
            <a:endParaRPr lang="en-GB" sz="2000" dirty="0">
              <a:solidFill>
                <a:prstClr val="black"/>
              </a:solidFill>
              <a:latin typeface="Arial Black"/>
              <a:ea typeface="+mn-ea"/>
            </a:endParaRPr>
          </a:p>
        </p:txBody>
      </p:sp>
      <p:graphicFrame>
        <p:nvGraphicFramePr>
          <p:cNvPr id="4" name="Tabula 3"/>
          <p:cNvGraphicFramePr>
            <a:graphicFrameLocks noGrp="1"/>
          </p:cNvGraphicFramePr>
          <p:nvPr>
            <p:extLst>
              <p:ext uri="{D42A27DB-BD31-4B8C-83A1-F6EECF244321}">
                <p14:modId xmlns:p14="http://schemas.microsoft.com/office/powerpoint/2010/main" val="2837496673"/>
              </p:ext>
            </p:extLst>
          </p:nvPr>
        </p:nvGraphicFramePr>
        <p:xfrm>
          <a:off x="188975" y="1325881"/>
          <a:ext cx="8692553" cy="5478390"/>
        </p:xfrm>
        <a:graphic>
          <a:graphicData uri="http://schemas.openxmlformats.org/drawingml/2006/table">
            <a:tbl>
              <a:tblPr>
                <a:tableStyleId>{5C22544A-7EE6-4342-B048-85BDC9FD1C3A}</a:tableStyleId>
              </a:tblPr>
              <a:tblGrid>
                <a:gridCol w="1833935">
                  <a:extLst>
                    <a:ext uri="{9D8B030D-6E8A-4147-A177-3AD203B41FA5}">
                      <a16:colId xmlns:a16="http://schemas.microsoft.com/office/drawing/2014/main" val="246268732"/>
                    </a:ext>
                  </a:extLst>
                </a:gridCol>
                <a:gridCol w="3429309">
                  <a:extLst>
                    <a:ext uri="{9D8B030D-6E8A-4147-A177-3AD203B41FA5}">
                      <a16:colId xmlns:a16="http://schemas.microsoft.com/office/drawing/2014/main" val="4022820156"/>
                    </a:ext>
                  </a:extLst>
                </a:gridCol>
                <a:gridCol w="3429309">
                  <a:extLst>
                    <a:ext uri="{9D8B030D-6E8A-4147-A177-3AD203B41FA5}">
                      <a16:colId xmlns:a16="http://schemas.microsoft.com/office/drawing/2014/main" val="1600722698"/>
                    </a:ext>
                  </a:extLst>
                </a:gridCol>
              </a:tblGrid>
              <a:tr h="245615">
                <a:tc>
                  <a:txBody>
                    <a:bodyPr/>
                    <a:lstStyle/>
                    <a:p>
                      <a:pPr algn="l"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t"/>
                      <a:r>
                        <a:rPr lang="en-GB" sz="1400" b="1" u="none" strike="noStrike" dirty="0">
                          <a:effectLst/>
                        </a:rPr>
                        <a:t>ESS R 9</a:t>
                      </a:r>
                      <a:endParaRPr lang="en-GB"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a:txBody>
                    <a:bodyPr/>
                    <a:lstStyle/>
                    <a:p>
                      <a:pPr algn="ctr" fontAlgn="t"/>
                      <a:r>
                        <a:rPr lang="en-GB" sz="1400" b="1" u="none" strike="noStrike" dirty="0">
                          <a:effectLst/>
                        </a:rPr>
                        <a:t>ESS R 10</a:t>
                      </a:r>
                      <a:endParaRPr lang="en-GB" sz="14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155635016"/>
                  </a:ext>
                </a:extLst>
              </a:tr>
              <a:tr h="392985">
                <a:tc>
                  <a:txBody>
                    <a:bodyPr/>
                    <a:lstStyle/>
                    <a:p>
                      <a:pPr algn="l" fontAlgn="t"/>
                      <a:r>
                        <a:rPr lang="en-GB" sz="1400" b="1" u="none" strike="noStrike" dirty="0">
                          <a:effectLst/>
                        </a:rPr>
                        <a:t>Timespan</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US" sz="1400" u="none" strike="noStrike">
                          <a:effectLst/>
                        </a:rPr>
                        <a:t>May 2018 - February 2020</a:t>
                      </a:r>
                      <a:br>
                        <a:rPr lang="en-US" sz="1400" u="none" strike="noStrike">
                          <a:effectLst/>
                        </a:rPr>
                      </a:br>
                      <a:r>
                        <a:rPr lang="en-US" sz="1400" u="none" strike="noStrike">
                          <a:effectLst/>
                        </a:rPr>
                        <a:t>Fieldwork: October 2019 - January 2020</a:t>
                      </a:r>
                      <a:endParaRPr lang="en-US" sz="1400" b="0" i="0" u="none" strike="noStrike">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l" fontAlgn="t"/>
                      <a:r>
                        <a:rPr lang="en-US" sz="1400" u="none" strike="noStrike" dirty="0">
                          <a:effectLst/>
                        </a:rPr>
                        <a:t>December 2020 – March 2022</a:t>
                      </a:r>
                      <a:br>
                        <a:rPr lang="en-US" sz="1400" u="none" strike="noStrike" dirty="0">
                          <a:effectLst/>
                        </a:rPr>
                      </a:br>
                      <a:r>
                        <a:rPr lang="en-US" sz="1400" u="none" strike="noStrike" dirty="0">
                          <a:effectLst/>
                        </a:rPr>
                        <a:t>Fieldwork: November 2021 – February 2022</a:t>
                      </a: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414648090"/>
                  </a:ext>
                </a:extLst>
              </a:tr>
              <a:tr h="2161417">
                <a:tc>
                  <a:txBody>
                    <a:bodyPr/>
                    <a:lstStyle/>
                    <a:p>
                      <a:pPr algn="l" fontAlgn="t"/>
                      <a:r>
                        <a:rPr lang="en-GB" sz="1400" b="1" u="none" strike="noStrike" dirty="0">
                          <a:effectLst/>
                        </a:rPr>
                        <a:t>Sampling and respondent selection</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US" sz="1400" u="none" strike="noStrike" dirty="0">
                          <a:effectLst/>
                        </a:rPr>
                        <a:t>Stratification: by region (6) and territory type (cities, towns, rural)</a:t>
                      </a:r>
                      <a:br>
                        <a:rPr lang="en-US" sz="1400" u="none" strike="noStrike" dirty="0">
                          <a:effectLst/>
                        </a:rPr>
                      </a:br>
                      <a:r>
                        <a:rPr lang="en-US" sz="1400" u="none" strike="noStrike" dirty="0">
                          <a:effectLst/>
                        </a:rPr>
                        <a:t>Three-stage cluster sampling of households and random selection of one respondent per household. Gross sample size: 2525</a:t>
                      </a:r>
                      <a:br>
                        <a:rPr lang="en-US" sz="1400" u="none" strike="noStrike" dirty="0">
                          <a:effectLst/>
                        </a:rPr>
                      </a:br>
                      <a:r>
                        <a:rPr lang="en-US" sz="1400" u="none" strike="noStrike" dirty="0">
                          <a:effectLst/>
                        </a:rPr>
                        <a:t>Stage 1: List of dwelling clusters (505) derived from the frame of dwellings</a:t>
                      </a:r>
                      <a:br>
                        <a:rPr lang="en-US" sz="1400" u="none" strike="noStrike" dirty="0">
                          <a:effectLst/>
                        </a:rPr>
                      </a:br>
                      <a:r>
                        <a:rPr lang="en-US" sz="1400" u="none" strike="noStrike" dirty="0">
                          <a:effectLst/>
                        </a:rPr>
                        <a:t>Stage 2: Five dwellings in each cluster</a:t>
                      </a:r>
                      <a:br>
                        <a:rPr lang="en-US" sz="1400" u="none" strike="noStrike" dirty="0">
                          <a:effectLst/>
                        </a:rPr>
                      </a:br>
                      <a:r>
                        <a:rPr lang="en-US" sz="1400" u="none" strike="noStrike" dirty="0">
                          <a:effectLst/>
                        </a:rPr>
                        <a:t>Stage 3: One person in each sampled dwelling using  Kish grid method</a:t>
                      </a:r>
                      <a:br>
                        <a:rPr lang="en-US" sz="1400" u="none" strike="noStrike" dirty="0">
                          <a:effectLst/>
                        </a:rPr>
                      </a:b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l" fontAlgn="t"/>
                      <a:r>
                        <a:rPr lang="en-US" sz="1400" u="none" strike="noStrike" dirty="0">
                          <a:effectLst/>
                        </a:rPr>
                        <a:t>Stratified systematic sampling of persons from the Population Register with equal probabilities in each stratum. Gross sample size: 4400</a:t>
                      </a:r>
                      <a:br>
                        <a:rPr lang="en-US" sz="1400" u="none" strike="noStrike" dirty="0">
                          <a:effectLst/>
                        </a:rPr>
                      </a:br>
                      <a:r>
                        <a:rPr lang="en-US" sz="1400" u="none" strike="noStrike" dirty="0">
                          <a:effectLst/>
                        </a:rPr>
                        <a:t>Explicit stratification gender and age group (14 strata)</a:t>
                      </a:r>
                      <a:br>
                        <a:rPr lang="en-US" sz="1400" u="none" strike="noStrike" dirty="0">
                          <a:effectLst/>
                        </a:rPr>
                      </a:br>
                      <a:r>
                        <a:rPr lang="en-US" sz="1400" u="none" strike="noStrike" dirty="0">
                          <a:effectLst/>
                        </a:rPr>
                        <a:t>Implicit stratification by region, area type, territory code, city </a:t>
                      </a:r>
                      <a:r>
                        <a:rPr lang="en-US" sz="1400" u="none" strike="noStrike" dirty="0" err="1">
                          <a:effectLst/>
                        </a:rPr>
                        <a:t>neighbourhood</a:t>
                      </a:r>
                      <a:r>
                        <a:rPr lang="en-US" sz="1400" u="none" strike="noStrike" dirty="0">
                          <a:effectLst/>
                        </a:rPr>
                        <a:t>, building and dwelling id numbers (according to the officially declared place of residence).</a:t>
                      </a: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360006632"/>
                  </a:ext>
                </a:extLst>
              </a:tr>
              <a:tr h="245615">
                <a:tc>
                  <a:txBody>
                    <a:bodyPr/>
                    <a:lstStyle/>
                    <a:p>
                      <a:pPr algn="l" fontAlgn="t"/>
                      <a:r>
                        <a:rPr lang="en-GB" sz="1400" b="1" u="none" strike="noStrike" dirty="0">
                          <a:effectLst/>
                        </a:rPr>
                        <a:t>Planned gross sample</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400" u="none" strike="noStrike">
                          <a:effectLst/>
                        </a:rPr>
                        <a:t>2525</a:t>
                      </a:r>
                      <a:endParaRPr lang="en-GB" sz="1400" b="0" i="0" u="none" strike="noStrike">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n-GB" sz="1400" u="none" strike="noStrike" dirty="0">
                          <a:effectLst/>
                        </a:rPr>
                        <a:t>4400</a:t>
                      </a:r>
                      <a:endParaRPr lang="en-GB"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964021772"/>
                  </a:ext>
                </a:extLst>
              </a:tr>
              <a:tr h="589478">
                <a:tc>
                  <a:txBody>
                    <a:bodyPr/>
                    <a:lstStyle/>
                    <a:p>
                      <a:pPr algn="l" fontAlgn="t"/>
                      <a:r>
                        <a:rPr lang="en-US" sz="1400" b="1" u="none" strike="noStrike" dirty="0">
                          <a:effectLst/>
                        </a:rPr>
                        <a:t>Achieved net sample (completed and valid interviews</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GB" sz="1400" u="none" strike="noStrike">
                          <a:effectLst/>
                        </a:rPr>
                        <a:t>919</a:t>
                      </a:r>
                      <a:endParaRPr lang="en-GB" sz="1400" b="0" i="0" u="none" strike="noStrike">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ctr" fontAlgn="ctr"/>
                      <a:r>
                        <a:rPr lang="en-GB" sz="1400" u="none" strike="noStrike" dirty="0">
                          <a:effectLst/>
                        </a:rPr>
                        <a:t>1023</a:t>
                      </a:r>
                      <a:endParaRPr lang="en-GB"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5387007"/>
                  </a:ext>
                </a:extLst>
              </a:tr>
              <a:tr h="785969">
                <a:tc>
                  <a:txBody>
                    <a:bodyPr/>
                    <a:lstStyle/>
                    <a:p>
                      <a:pPr algn="l" fontAlgn="t"/>
                      <a:r>
                        <a:rPr lang="en-GB" sz="1400" b="1" u="none" strike="noStrike" dirty="0">
                          <a:effectLst/>
                        </a:rPr>
                        <a:t>Data collection mode</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US" sz="1400" u="none" strike="noStrike" dirty="0">
                          <a:effectLst/>
                        </a:rPr>
                        <a:t>Face-to-face survey with interviewers traveling to respondents' residence</a:t>
                      </a: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l" fontAlgn="t"/>
                      <a:r>
                        <a:rPr lang="en-GB" sz="1400" u="none" strike="noStrike" dirty="0">
                          <a:effectLst/>
                        </a:rPr>
                        <a:t>Self-completion survey: </a:t>
                      </a:r>
                      <a:br>
                        <a:rPr lang="en-GB" sz="1400" u="none" strike="noStrike" dirty="0">
                          <a:effectLst/>
                        </a:rPr>
                      </a:br>
                      <a:r>
                        <a:rPr lang="en-GB" sz="1400" u="none" strike="noStrike" dirty="0">
                          <a:effectLst/>
                        </a:rPr>
                        <a:t>online (web questionnaire on </a:t>
                      </a:r>
                      <a:r>
                        <a:rPr lang="en-GB" sz="1400" u="none" strike="noStrike" dirty="0" err="1">
                          <a:effectLst/>
                        </a:rPr>
                        <a:t>Qualtrics</a:t>
                      </a:r>
                      <a:r>
                        <a:rPr lang="en-GB" sz="1400" u="none" strike="noStrike" dirty="0">
                          <a:effectLst/>
                        </a:rPr>
                        <a:t>)</a:t>
                      </a:r>
                      <a:br>
                        <a:rPr lang="en-GB" sz="1400" u="none" strike="noStrike" dirty="0">
                          <a:effectLst/>
                        </a:rPr>
                      </a:br>
                      <a:r>
                        <a:rPr lang="en-GB" sz="1400" u="none" strike="noStrike" dirty="0">
                          <a:effectLst/>
                        </a:rPr>
                        <a:t>by post (paper questionnaire sent)</a:t>
                      </a:r>
                      <a:br>
                        <a:rPr lang="en-GB" sz="1400" u="none" strike="noStrike" dirty="0">
                          <a:effectLst/>
                        </a:rPr>
                      </a:br>
                      <a:r>
                        <a:rPr lang="en-GB" sz="1400" u="none" strike="noStrike" dirty="0">
                          <a:effectLst/>
                        </a:rPr>
                        <a:t>no interviewers involved</a:t>
                      </a:r>
                      <a:endParaRPr lang="en-GB"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363308804"/>
                  </a:ext>
                </a:extLst>
              </a:tr>
              <a:tr h="392985">
                <a:tc>
                  <a:txBody>
                    <a:bodyPr/>
                    <a:lstStyle/>
                    <a:p>
                      <a:pPr algn="l" fontAlgn="t"/>
                      <a:r>
                        <a:rPr lang="en-GB" sz="1400" b="1" u="none" strike="noStrike" dirty="0">
                          <a:effectLst/>
                        </a:rPr>
                        <a:t>Respondent incentives</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US" sz="1400" u="none" strike="noStrike" dirty="0">
                          <a:effectLst/>
                        </a:rPr>
                        <a:t>Souvenirs (e.g. pens with survey agency logo)</a:t>
                      </a: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l" fontAlgn="t"/>
                      <a:r>
                        <a:rPr lang="en-GB" sz="1400" u="none" strike="noStrike" dirty="0">
                          <a:effectLst/>
                        </a:rPr>
                        <a:t>Unconditional: lottery tickets; conditional: 7 EUR retail chain electronic vouchers</a:t>
                      </a:r>
                      <a:endParaRPr lang="en-GB"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718137338"/>
                  </a:ext>
                </a:extLst>
              </a:tr>
              <a:tr h="245615">
                <a:tc>
                  <a:txBody>
                    <a:bodyPr/>
                    <a:lstStyle/>
                    <a:p>
                      <a:pPr algn="l" fontAlgn="t"/>
                      <a:r>
                        <a:rPr lang="en-GB" sz="1400" b="1" u="none" strike="noStrike" dirty="0">
                          <a:effectLst/>
                        </a:rPr>
                        <a:t>Survey Agency</a:t>
                      </a:r>
                      <a:endParaRPr lang="en-GB"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r>
                        <a:rPr lang="en-US" sz="1400" u="none" strike="noStrike" dirty="0">
                          <a:effectLst/>
                        </a:rPr>
                        <a:t>Kantar TNS (private survey company)</a:t>
                      </a:r>
                      <a:endParaRPr lang="en-US" sz="1400" b="0" i="0" u="none" strike="noStrike" dirty="0">
                        <a:solidFill>
                          <a:srgbClr val="000000"/>
                        </a:solidFill>
                        <a:effectLst/>
                        <a:latin typeface="Arial" panose="020B0604020202020204" pitchFamily="34" charset="0"/>
                      </a:endParaRPr>
                    </a:p>
                  </a:txBody>
                  <a:tcPr marL="9525" marR="9525" marT="9525" marB="0" anchor="ctr">
                    <a:solidFill>
                      <a:schemeClr val="accent3">
                        <a:lumMod val="40000"/>
                        <a:lumOff val="60000"/>
                      </a:schemeClr>
                    </a:solidFill>
                  </a:tcPr>
                </a:tc>
                <a:tc>
                  <a:txBody>
                    <a:bodyPr/>
                    <a:lstStyle/>
                    <a:p>
                      <a:pPr algn="l" fontAlgn="t"/>
                      <a:r>
                        <a:rPr lang="en-GB" sz="1400" u="none" strike="noStrike" dirty="0">
                          <a:effectLst/>
                        </a:rPr>
                        <a:t>Statistics Latvia (governmental institution)</a:t>
                      </a:r>
                      <a:endParaRPr lang="en-GB" sz="1400" b="0" i="0" u="none" strike="noStrike" dirty="0">
                        <a:solidFill>
                          <a:srgbClr val="000000"/>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50478111"/>
                  </a:ext>
                </a:extLst>
              </a:tr>
            </a:tbl>
          </a:graphicData>
        </a:graphic>
      </p:graphicFrame>
    </p:spTree>
    <p:extLst>
      <p:ext uri="{BB962C8B-B14F-4D97-AF65-F5344CB8AC3E}">
        <p14:creationId xmlns:p14="http://schemas.microsoft.com/office/powerpoint/2010/main" val="41488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3" y="1018706"/>
            <a:ext cx="8479193" cy="400110"/>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a:t>
            </a:r>
            <a:r>
              <a:rPr lang="lv-LV" sz="2000" dirty="0" err="1" smtClean="0">
                <a:solidFill>
                  <a:prstClr val="black"/>
                </a:solidFill>
                <a:latin typeface="Arial Black"/>
                <a:ea typeface="+mn-ea"/>
              </a:rPr>
              <a:t>Round</a:t>
            </a:r>
            <a:r>
              <a:rPr lang="lv-LV" sz="2000" dirty="0" smtClean="0">
                <a:solidFill>
                  <a:prstClr val="black"/>
                </a:solidFill>
                <a:latin typeface="Arial Black"/>
                <a:ea typeface="+mn-ea"/>
              </a:rPr>
              <a:t> 10 s</a:t>
            </a:r>
            <a:r>
              <a:rPr lang="en-US" sz="2000" dirty="0" err="1" smtClean="0">
                <a:solidFill>
                  <a:prstClr val="black"/>
                </a:solidFill>
                <a:latin typeface="Arial Black"/>
                <a:ea typeface="+mn-ea"/>
              </a:rPr>
              <a:t>urvey</a:t>
            </a:r>
            <a:r>
              <a:rPr lang="en-US" sz="2000" dirty="0" smtClean="0">
                <a:solidFill>
                  <a:prstClr val="black"/>
                </a:solidFill>
                <a:latin typeface="Arial Black"/>
                <a:ea typeface="+mn-ea"/>
              </a:rPr>
              <a:t> </a:t>
            </a:r>
            <a:r>
              <a:rPr lang="en-US" sz="2000" dirty="0">
                <a:solidFill>
                  <a:prstClr val="black"/>
                </a:solidFill>
                <a:latin typeface="Arial Black"/>
                <a:ea typeface="+mn-ea"/>
              </a:rPr>
              <a:t>participation – </a:t>
            </a:r>
            <a:r>
              <a:rPr lang="lv-LV" sz="2000" dirty="0" smtClean="0">
                <a:solidFill>
                  <a:prstClr val="black"/>
                </a:solidFill>
                <a:latin typeface="Arial Black"/>
                <a:ea typeface="+mn-ea"/>
              </a:rPr>
              <a:t>r</a:t>
            </a:r>
            <a:r>
              <a:rPr lang="en-US" sz="2000" dirty="0" err="1" smtClean="0">
                <a:solidFill>
                  <a:prstClr val="black"/>
                </a:solidFill>
                <a:latin typeface="Arial Black"/>
                <a:ea typeface="+mn-ea"/>
              </a:rPr>
              <a:t>esponse</a:t>
            </a:r>
            <a:r>
              <a:rPr lang="en-US" sz="2000" dirty="0" smtClean="0">
                <a:solidFill>
                  <a:prstClr val="black"/>
                </a:solidFill>
                <a:latin typeface="Arial Black"/>
                <a:ea typeface="+mn-ea"/>
              </a:rPr>
              <a:t> </a:t>
            </a:r>
            <a:r>
              <a:rPr lang="en-US" sz="2000" dirty="0">
                <a:solidFill>
                  <a:prstClr val="black"/>
                </a:solidFill>
                <a:latin typeface="Arial Black"/>
                <a:ea typeface="+mn-ea"/>
              </a:rPr>
              <a:t>rates</a:t>
            </a: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12</a:t>
            </a:fld>
            <a:endParaRPr lang="en-US" b="1" dirty="0">
              <a:solidFill>
                <a:schemeClr val="bg1"/>
              </a:solidFill>
            </a:endParaRPr>
          </a:p>
        </p:txBody>
      </p:sp>
      <p:sp>
        <p:nvSpPr>
          <p:cNvPr id="3" name="TextBox 2">
            <a:extLst>
              <a:ext uri="{FF2B5EF4-FFF2-40B4-BE49-F238E27FC236}">
                <a16:creationId xmlns:a16="http://schemas.microsoft.com/office/drawing/2014/main" id="{5431414B-4CA9-065A-42D7-86A8D5A0B044}"/>
              </a:ext>
            </a:extLst>
          </p:cNvPr>
          <p:cNvSpPr txBox="1"/>
          <p:nvPr/>
        </p:nvSpPr>
        <p:spPr>
          <a:xfrm>
            <a:off x="6614182" y="3576095"/>
            <a:ext cx="914400" cy="369332"/>
          </a:xfrm>
          <a:prstGeom prst="rect">
            <a:avLst/>
          </a:prstGeom>
          <a:noFill/>
        </p:spPr>
        <p:txBody>
          <a:bodyPr wrap="square" rtlCol="0">
            <a:spAutoFit/>
          </a:bodyPr>
          <a:lstStyle/>
          <a:p>
            <a:r>
              <a:rPr lang="en-US" dirty="0">
                <a:latin typeface="+mn-lt"/>
              </a:rPr>
              <a:t>Web</a:t>
            </a:r>
            <a:endParaRPr lang="en-GB" dirty="0">
              <a:latin typeface="+mn-lt"/>
            </a:endParaRPr>
          </a:p>
        </p:txBody>
      </p:sp>
      <p:sp>
        <p:nvSpPr>
          <p:cNvPr id="12" name="TextBox 11">
            <a:extLst>
              <a:ext uri="{FF2B5EF4-FFF2-40B4-BE49-F238E27FC236}">
                <a16:creationId xmlns:a16="http://schemas.microsoft.com/office/drawing/2014/main" id="{8BC438D4-1876-5A89-45D3-58D9D05616BE}"/>
              </a:ext>
            </a:extLst>
          </p:cNvPr>
          <p:cNvSpPr txBox="1"/>
          <p:nvPr/>
        </p:nvSpPr>
        <p:spPr>
          <a:xfrm>
            <a:off x="6614182" y="2196945"/>
            <a:ext cx="914400" cy="369332"/>
          </a:xfrm>
          <a:prstGeom prst="rect">
            <a:avLst/>
          </a:prstGeom>
          <a:noFill/>
        </p:spPr>
        <p:txBody>
          <a:bodyPr wrap="square" rtlCol="0">
            <a:spAutoFit/>
          </a:bodyPr>
          <a:lstStyle/>
          <a:p>
            <a:r>
              <a:rPr lang="en-US" dirty="0">
                <a:latin typeface="+mn-lt"/>
              </a:rPr>
              <a:t>Paper</a:t>
            </a:r>
            <a:endParaRPr lang="en-GB" dirty="0">
              <a:latin typeface="+mn-lt"/>
            </a:endParaRPr>
          </a:p>
        </p:txBody>
      </p:sp>
      <p:sp>
        <p:nvSpPr>
          <p:cNvPr id="8" name="Text Placeholder 1">
            <a:extLst>
              <a:ext uri="{FF2B5EF4-FFF2-40B4-BE49-F238E27FC236}">
                <a16:creationId xmlns:a16="http://schemas.microsoft.com/office/drawing/2014/main" id="{C9AFCFC6-5B51-4324-8B80-2098F923A26B}"/>
              </a:ext>
            </a:extLst>
          </p:cNvPr>
          <p:cNvSpPr txBox="1">
            <a:spLocks/>
          </p:cNvSpPr>
          <p:nvPr/>
        </p:nvSpPr>
        <p:spPr>
          <a:xfrm>
            <a:off x="533748" y="4955245"/>
            <a:ext cx="8216365" cy="1720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fontAlgn="auto">
              <a:spcBef>
                <a:spcPts val="0"/>
              </a:spcBef>
              <a:spcAft>
                <a:spcPts val="0"/>
              </a:spcAft>
              <a:buSzPct val="130000"/>
            </a:pPr>
            <a:r>
              <a:rPr lang="en-GB" sz="2000" b="1" dirty="0">
                <a:solidFill>
                  <a:srgbClr val="002060"/>
                </a:solidFill>
                <a:latin typeface="Arial"/>
                <a:cs typeface="Arial"/>
              </a:rPr>
              <a:t>Overall response rate was </a:t>
            </a:r>
            <a:r>
              <a:rPr lang="lv-LV" sz="2000" b="1" dirty="0" smtClean="0">
                <a:solidFill>
                  <a:srgbClr val="002060"/>
                </a:solidFill>
                <a:highlight>
                  <a:srgbClr val="FFFF00"/>
                </a:highlight>
                <a:latin typeface="Arial"/>
                <a:cs typeface="Arial"/>
              </a:rPr>
              <a:t>28.25</a:t>
            </a:r>
            <a:r>
              <a:rPr lang="en-GB" sz="2000" b="1" dirty="0" smtClean="0">
                <a:solidFill>
                  <a:srgbClr val="002060"/>
                </a:solidFill>
                <a:highlight>
                  <a:srgbClr val="FFFF00"/>
                </a:highlight>
                <a:latin typeface="Arial"/>
                <a:cs typeface="Arial"/>
              </a:rPr>
              <a:t>%</a:t>
            </a:r>
            <a:r>
              <a:rPr lang="en-GB" sz="2000" b="1" dirty="0" smtClean="0">
                <a:solidFill>
                  <a:srgbClr val="002060"/>
                </a:solidFill>
                <a:latin typeface="Arial"/>
                <a:cs typeface="Arial"/>
              </a:rPr>
              <a:t>, </a:t>
            </a:r>
            <a:r>
              <a:rPr lang="en-GB" sz="2000" b="1" dirty="0">
                <a:solidFill>
                  <a:srgbClr val="002060"/>
                </a:solidFill>
                <a:latin typeface="Arial"/>
                <a:cs typeface="Arial"/>
              </a:rPr>
              <a:t>against a target of </a:t>
            </a:r>
            <a:r>
              <a:rPr lang="en-GB" sz="2000" b="1" dirty="0">
                <a:solidFill>
                  <a:srgbClr val="002060"/>
                </a:solidFill>
                <a:highlight>
                  <a:srgbClr val="FFFF00"/>
                </a:highlight>
                <a:latin typeface="Arial"/>
                <a:cs typeface="Arial"/>
              </a:rPr>
              <a:t>25%</a:t>
            </a:r>
            <a:r>
              <a:rPr lang="en-GB" sz="2000" b="1" dirty="0">
                <a:solidFill>
                  <a:srgbClr val="002060"/>
                </a:solidFill>
                <a:latin typeface="Arial"/>
                <a:cs typeface="Arial"/>
              </a:rPr>
              <a:t>, a total </a:t>
            </a:r>
            <a:r>
              <a:rPr lang="en-GB" sz="2000" b="1" dirty="0" smtClean="0">
                <a:solidFill>
                  <a:srgbClr val="002060"/>
                </a:solidFill>
                <a:latin typeface="Arial"/>
                <a:cs typeface="Arial"/>
              </a:rPr>
              <a:t>N=</a:t>
            </a:r>
            <a:r>
              <a:rPr lang="lv-LV" sz="2000" b="1" dirty="0" smtClean="0">
                <a:solidFill>
                  <a:srgbClr val="002060"/>
                </a:solidFill>
                <a:highlight>
                  <a:srgbClr val="FFFF00"/>
                </a:highlight>
                <a:latin typeface="Arial"/>
                <a:cs typeface="Arial"/>
              </a:rPr>
              <a:t>1243 (</a:t>
            </a:r>
            <a:r>
              <a:rPr lang="lv-LV" sz="2000" b="1" dirty="0" err="1" smtClean="0">
                <a:solidFill>
                  <a:srgbClr val="002060"/>
                </a:solidFill>
                <a:highlight>
                  <a:srgbClr val="FFFF00"/>
                </a:highlight>
                <a:latin typeface="Arial"/>
                <a:cs typeface="Arial"/>
              </a:rPr>
              <a:t>incl</a:t>
            </a:r>
            <a:r>
              <a:rPr lang="lv-LV" sz="2000" b="1" dirty="0" smtClean="0">
                <a:solidFill>
                  <a:srgbClr val="002060"/>
                </a:solidFill>
                <a:highlight>
                  <a:srgbClr val="FFFF00"/>
                </a:highlight>
                <a:latin typeface="Arial"/>
                <a:cs typeface="Arial"/>
              </a:rPr>
              <a:t>. </a:t>
            </a:r>
            <a:r>
              <a:rPr lang="lv-LV" sz="2000" b="1" dirty="0" err="1">
                <a:solidFill>
                  <a:srgbClr val="002060"/>
                </a:solidFill>
                <a:highlight>
                  <a:srgbClr val="FFFF00"/>
                </a:highlight>
                <a:latin typeface="Arial"/>
                <a:cs typeface="Arial"/>
              </a:rPr>
              <a:t>i</a:t>
            </a:r>
            <a:r>
              <a:rPr lang="lv-LV" sz="2000" b="1" dirty="0" err="1" smtClean="0">
                <a:solidFill>
                  <a:srgbClr val="002060"/>
                </a:solidFill>
                <a:highlight>
                  <a:srgbClr val="FFFF00"/>
                </a:highlight>
                <a:latin typeface="Arial"/>
                <a:cs typeface="Arial"/>
              </a:rPr>
              <a:t>ncomplete</a:t>
            </a:r>
            <a:r>
              <a:rPr lang="lv-LV" sz="2000" b="1" dirty="0" smtClean="0">
                <a:solidFill>
                  <a:srgbClr val="002060"/>
                </a:solidFill>
                <a:highlight>
                  <a:srgbClr val="FFFF00"/>
                </a:highlight>
                <a:latin typeface="Arial"/>
                <a:cs typeface="Arial"/>
              </a:rPr>
              <a:t> </a:t>
            </a:r>
            <a:r>
              <a:rPr lang="lv-LV" sz="2000" b="1" dirty="0" err="1" smtClean="0">
                <a:solidFill>
                  <a:srgbClr val="002060"/>
                </a:solidFill>
                <a:highlight>
                  <a:srgbClr val="FFFF00"/>
                </a:highlight>
                <a:latin typeface="Arial"/>
                <a:cs typeface="Arial"/>
              </a:rPr>
              <a:t>interviews</a:t>
            </a:r>
            <a:r>
              <a:rPr lang="lv-LV" sz="2000" b="1" dirty="0" smtClean="0">
                <a:solidFill>
                  <a:srgbClr val="002060"/>
                </a:solidFill>
                <a:highlight>
                  <a:srgbClr val="FFFF00"/>
                </a:highlight>
                <a:latin typeface="Arial"/>
                <a:cs typeface="Arial"/>
              </a:rPr>
              <a:t>)</a:t>
            </a:r>
            <a:r>
              <a:rPr lang="en-GB" sz="2000" b="1" dirty="0" smtClean="0">
                <a:solidFill>
                  <a:srgbClr val="002060"/>
                </a:solidFill>
                <a:latin typeface="Arial"/>
                <a:cs typeface="Arial"/>
              </a:rPr>
              <a:t>.</a:t>
            </a:r>
            <a:endParaRPr lang="en-GB" sz="2000" b="1" dirty="0">
              <a:solidFill>
                <a:srgbClr val="002060"/>
              </a:solidFill>
              <a:latin typeface="Arial"/>
              <a:cs typeface="Arial"/>
            </a:endParaRPr>
          </a:p>
          <a:p>
            <a:pPr marL="216000" indent="-212400" fontAlgn="auto">
              <a:spcBef>
                <a:spcPts val="0"/>
              </a:spcBef>
              <a:spcAft>
                <a:spcPts val="0"/>
              </a:spcAft>
              <a:buSzPct val="130000"/>
            </a:pPr>
            <a:r>
              <a:rPr lang="lv-LV" sz="2000" b="1" dirty="0" smtClean="0">
                <a:solidFill>
                  <a:srgbClr val="002060"/>
                </a:solidFill>
                <a:highlight>
                  <a:srgbClr val="FFFF00"/>
                </a:highlight>
                <a:latin typeface="Arial"/>
                <a:cs typeface="Arial"/>
              </a:rPr>
              <a:t>80.5</a:t>
            </a:r>
            <a:r>
              <a:rPr lang="en-GB" sz="2000" b="1" dirty="0" smtClean="0">
                <a:solidFill>
                  <a:srgbClr val="002060"/>
                </a:solidFill>
                <a:highlight>
                  <a:srgbClr val="FFFF00"/>
                </a:highlight>
                <a:latin typeface="Arial"/>
                <a:cs typeface="Arial"/>
              </a:rPr>
              <a:t>% </a:t>
            </a:r>
            <a:r>
              <a:rPr lang="en-GB" sz="2000" b="1" dirty="0">
                <a:solidFill>
                  <a:srgbClr val="002060"/>
                </a:solidFill>
                <a:latin typeface="Arial"/>
                <a:cs typeface="Arial"/>
              </a:rPr>
              <a:t>of total responses were received on web, vs. </a:t>
            </a:r>
            <a:r>
              <a:rPr lang="lv-LV" sz="2000" b="1" dirty="0" smtClean="0">
                <a:solidFill>
                  <a:srgbClr val="002060"/>
                </a:solidFill>
                <a:highlight>
                  <a:srgbClr val="FFFF00"/>
                </a:highlight>
                <a:latin typeface="Arial"/>
                <a:cs typeface="Arial"/>
              </a:rPr>
              <a:t>19.5</a:t>
            </a:r>
            <a:r>
              <a:rPr lang="en-GB" sz="2000" b="1" dirty="0" smtClean="0">
                <a:solidFill>
                  <a:srgbClr val="002060"/>
                </a:solidFill>
                <a:highlight>
                  <a:srgbClr val="FFFF00"/>
                </a:highlight>
                <a:latin typeface="Arial"/>
                <a:cs typeface="Arial"/>
              </a:rPr>
              <a:t>% </a:t>
            </a:r>
            <a:r>
              <a:rPr lang="en-GB" sz="2000" b="1" dirty="0">
                <a:solidFill>
                  <a:srgbClr val="002060"/>
                </a:solidFill>
                <a:latin typeface="Arial"/>
                <a:cs typeface="Arial"/>
              </a:rPr>
              <a:t>on paper.</a:t>
            </a:r>
          </a:p>
        </p:txBody>
      </p:sp>
      <p:graphicFrame>
        <p:nvGraphicFramePr>
          <p:cNvPr id="6" name="Chart 5">
            <a:extLst>
              <a:ext uri="{FF2B5EF4-FFF2-40B4-BE49-F238E27FC236}">
                <a16:creationId xmlns:a16="http://schemas.microsoft.com/office/drawing/2014/main" id="{AF1C08A0-8155-4FD3-B01F-C54086818F54}"/>
              </a:ext>
            </a:extLst>
          </p:cNvPr>
          <p:cNvGraphicFramePr/>
          <p:nvPr>
            <p:extLst>
              <p:ext uri="{D42A27DB-BD31-4B8C-83A1-F6EECF244321}">
                <p14:modId xmlns:p14="http://schemas.microsoft.com/office/powerpoint/2010/main" val="3528287734"/>
              </p:ext>
            </p:extLst>
          </p:nvPr>
        </p:nvGraphicFramePr>
        <p:xfrm>
          <a:off x="2227384" y="1681372"/>
          <a:ext cx="4689231" cy="3273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04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923952"/>
            <a:ext cx="8479194" cy="400110"/>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R 10 </a:t>
            </a:r>
            <a:r>
              <a:rPr lang="lv-LV" sz="2000" dirty="0" err="1" smtClean="0">
                <a:solidFill>
                  <a:prstClr val="black"/>
                </a:solidFill>
                <a:latin typeface="Arial Black"/>
                <a:ea typeface="+mn-ea"/>
              </a:rPr>
              <a:t>response</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rate</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over</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time</a:t>
            </a:r>
            <a:r>
              <a:rPr lang="lv-LV" sz="2000" dirty="0" smtClean="0">
                <a:solidFill>
                  <a:prstClr val="black"/>
                </a:solidFill>
                <a:latin typeface="Arial Black"/>
                <a:ea typeface="+mn-ea"/>
              </a:rPr>
              <a:t> – </a:t>
            </a:r>
            <a:r>
              <a:rPr lang="lv-LV" sz="2000" dirty="0" err="1" smtClean="0">
                <a:solidFill>
                  <a:prstClr val="black"/>
                </a:solidFill>
                <a:latin typeface="Arial Black"/>
                <a:ea typeface="+mn-ea"/>
              </a:rPr>
              <a:t>invitations</a:t>
            </a:r>
            <a:r>
              <a:rPr lang="lv-LV" sz="2000" dirty="0" smtClean="0">
                <a:solidFill>
                  <a:prstClr val="black"/>
                </a:solidFill>
                <a:latin typeface="Arial Black"/>
                <a:ea typeface="+mn-ea"/>
              </a:rPr>
              <a:t> &amp; </a:t>
            </a:r>
            <a:r>
              <a:rPr lang="lv-LV" sz="2000" dirty="0" err="1" smtClean="0">
                <a:solidFill>
                  <a:prstClr val="black"/>
                </a:solidFill>
                <a:latin typeface="Arial Black"/>
                <a:ea typeface="+mn-ea"/>
              </a:rPr>
              <a:t>reminders</a:t>
            </a:r>
            <a:endParaRPr lang="en-US" sz="2000" dirty="0">
              <a:solidFill>
                <a:srgbClr val="EC3E46"/>
              </a:solidFill>
              <a:latin typeface="Arial Black"/>
              <a:ea typeface="+mn-ea"/>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13</a:t>
            </a:fld>
            <a:endParaRPr lang="en-US" b="1" dirty="0">
              <a:solidFill>
                <a:schemeClr val="bg1"/>
              </a:solidFill>
            </a:endParaRPr>
          </a:p>
        </p:txBody>
      </p:sp>
      <p:cxnSp>
        <p:nvCxnSpPr>
          <p:cNvPr id="3" name="Straight Arrow Connector 2">
            <a:extLst>
              <a:ext uri="{FF2B5EF4-FFF2-40B4-BE49-F238E27FC236}">
                <a16:creationId xmlns:a16="http://schemas.microsoft.com/office/drawing/2014/main" id="{B2C58E06-8F03-FE87-47D1-32ED8BBB3A19}"/>
              </a:ext>
            </a:extLst>
          </p:cNvPr>
          <p:cNvCxnSpPr>
            <a:cxnSpLocks/>
          </p:cNvCxnSpPr>
          <p:nvPr/>
        </p:nvCxnSpPr>
        <p:spPr>
          <a:xfrm>
            <a:off x="1533525" y="2600325"/>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DB4FEED-D4A2-C78E-490A-8059441C848C}"/>
              </a:ext>
            </a:extLst>
          </p:cNvPr>
          <p:cNvCxnSpPr>
            <a:cxnSpLocks/>
          </p:cNvCxnSpPr>
          <p:nvPr/>
        </p:nvCxnSpPr>
        <p:spPr>
          <a:xfrm>
            <a:off x="1914525" y="2600325"/>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A71F518-21DF-1F80-92C7-520E36134FC2}"/>
              </a:ext>
            </a:extLst>
          </p:cNvPr>
          <p:cNvCxnSpPr>
            <a:cxnSpLocks/>
          </p:cNvCxnSpPr>
          <p:nvPr/>
        </p:nvCxnSpPr>
        <p:spPr>
          <a:xfrm>
            <a:off x="2333625" y="2590800"/>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E123FF0-550F-E2FE-1F45-EEFAEE99BB79}"/>
              </a:ext>
            </a:extLst>
          </p:cNvPr>
          <p:cNvCxnSpPr>
            <a:cxnSpLocks/>
          </p:cNvCxnSpPr>
          <p:nvPr/>
        </p:nvCxnSpPr>
        <p:spPr>
          <a:xfrm>
            <a:off x="3095625" y="2581275"/>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4F89ECA-7DDA-303C-F829-C77500C7AC25}"/>
              </a:ext>
            </a:extLst>
          </p:cNvPr>
          <p:cNvCxnSpPr>
            <a:cxnSpLocks/>
          </p:cNvCxnSpPr>
          <p:nvPr/>
        </p:nvCxnSpPr>
        <p:spPr>
          <a:xfrm>
            <a:off x="6067425" y="2552700"/>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C2B8BF9-E6F4-5DAE-BF2B-811A3EAED6D0}"/>
              </a:ext>
            </a:extLst>
          </p:cNvPr>
          <p:cNvCxnSpPr>
            <a:cxnSpLocks/>
          </p:cNvCxnSpPr>
          <p:nvPr/>
        </p:nvCxnSpPr>
        <p:spPr>
          <a:xfrm>
            <a:off x="7591425" y="2571750"/>
            <a:ext cx="0" cy="3324225"/>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9" name="Picture 8" descr="Chart, line chart&#10;&#10;Description automatically generated">
            <a:extLst>
              <a:ext uri="{FF2B5EF4-FFF2-40B4-BE49-F238E27FC236}">
                <a16:creationId xmlns:a16="http://schemas.microsoft.com/office/drawing/2014/main" id="{27A8F94A-5661-47AD-9DD1-ECC709906056}"/>
              </a:ext>
            </a:extLst>
          </p:cNvPr>
          <p:cNvPicPr>
            <a:picLocks noChangeAspect="1"/>
          </p:cNvPicPr>
          <p:nvPr/>
        </p:nvPicPr>
        <p:blipFill>
          <a:blip r:embed="rId3"/>
          <a:stretch>
            <a:fillRect/>
          </a:stretch>
        </p:blipFill>
        <p:spPr>
          <a:xfrm>
            <a:off x="594079" y="1504006"/>
            <a:ext cx="8095705" cy="4805847"/>
          </a:xfrm>
          <a:prstGeom prst="rect">
            <a:avLst/>
          </a:prstGeom>
        </p:spPr>
      </p:pic>
    </p:spTree>
    <p:extLst>
      <p:ext uri="{BB962C8B-B14F-4D97-AF65-F5344CB8AC3E}">
        <p14:creationId xmlns:p14="http://schemas.microsoft.com/office/powerpoint/2010/main" val="2115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5" y="1269517"/>
            <a:ext cx="7810331" cy="707886"/>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R10 s</a:t>
            </a:r>
            <a:r>
              <a:rPr lang="en-US" sz="2000" dirty="0" err="1" smtClean="0">
                <a:solidFill>
                  <a:prstClr val="black"/>
                </a:solidFill>
                <a:latin typeface="Arial Black"/>
                <a:ea typeface="+mn-ea"/>
              </a:rPr>
              <a:t>urvey</a:t>
            </a:r>
            <a:r>
              <a:rPr lang="en-US" sz="2000" dirty="0" smtClean="0">
                <a:solidFill>
                  <a:prstClr val="black"/>
                </a:solidFill>
                <a:latin typeface="Arial Black"/>
                <a:ea typeface="+mn-ea"/>
              </a:rPr>
              <a:t> </a:t>
            </a:r>
            <a:r>
              <a:rPr lang="en-US" sz="2000" dirty="0">
                <a:solidFill>
                  <a:prstClr val="black"/>
                </a:solidFill>
                <a:latin typeface="Arial Black"/>
                <a:ea typeface="+mn-ea"/>
              </a:rPr>
              <a:t>participation – </a:t>
            </a:r>
            <a:r>
              <a:rPr lang="lv-LV" sz="2000" dirty="0" err="1" smtClean="0">
                <a:solidFill>
                  <a:prstClr val="black"/>
                </a:solidFill>
                <a:latin typeface="Arial Black"/>
                <a:ea typeface="+mn-ea"/>
              </a:rPr>
              <a:t>questionnaire</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completion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time</a:t>
            </a:r>
            <a:endParaRPr lang="en-US" sz="2000" dirty="0">
              <a:solidFill>
                <a:srgbClr val="EC3E46"/>
              </a:solidFill>
              <a:latin typeface="Arial Black"/>
              <a:ea typeface="+mn-ea"/>
            </a:endParaRPr>
          </a:p>
        </p:txBody>
      </p:sp>
      <p:sp>
        <p:nvSpPr>
          <p:cNvPr id="10" name="Text Placeholder 1">
            <a:extLst>
              <a:ext uri="{FF2B5EF4-FFF2-40B4-BE49-F238E27FC236}">
                <a16:creationId xmlns:a16="http://schemas.microsoft.com/office/drawing/2014/main" id="{400A0124-41B3-4EC6-AF16-4C0F413E98A5}"/>
              </a:ext>
            </a:extLst>
          </p:cNvPr>
          <p:cNvSpPr txBox="1">
            <a:spLocks/>
          </p:cNvSpPr>
          <p:nvPr/>
        </p:nvSpPr>
        <p:spPr>
          <a:xfrm>
            <a:off x="556574" y="2020824"/>
            <a:ext cx="8216365" cy="39281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fontAlgn="auto">
              <a:spcBef>
                <a:spcPts val="0"/>
              </a:spcBef>
              <a:spcAft>
                <a:spcPts val="0"/>
              </a:spcAft>
              <a:buSzPct val="130000"/>
            </a:pPr>
            <a:r>
              <a:rPr lang="en-GB" sz="2000" dirty="0">
                <a:latin typeface="Arial"/>
                <a:cs typeface="Arial"/>
              </a:rPr>
              <a:t>Expected survey length was 50 minutes. </a:t>
            </a:r>
          </a:p>
          <a:p>
            <a:pPr marL="216000" indent="-212400" fontAlgn="auto">
              <a:spcBef>
                <a:spcPts val="0"/>
              </a:spcBef>
              <a:spcAft>
                <a:spcPts val="0"/>
              </a:spcAft>
              <a:buSzPct val="130000"/>
            </a:pPr>
            <a:endParaRPr lang="en-GB" sz="2000" dirty="0">
              <a:latin typeface="Arial"/>
              <a:cs typeface="Arial"/>
            </a:endParaRPr>
          </a:p>
          <a:p>
            <a:pPr marL="216000" indent="-212400" fontAlgn="auto">
              <a:spcBef>
                <a:spcPts val="0"/>
              </a:spcBef>
              <a:spcAft>
                <a:spcPts val="0"/>
              </a:spcAft>
              <a:buSzPct val="130000"/>
            </a:pPr>
            <a:r>
              <a:rPr lang="en-GB" sz="2000" b="1" dirty="0">
                <a:latin typeface="Arial"/>
                <a:cs typeface="Arial"/>
              </a:rPr>
              <a:t>Data from the web completion shows the </a:t>
            </a:r>
            <a:r>
              <a:rPr lang="en-GB" sz="2000" b="1" dirty="0" smtClean="0">
                <a:latin typeface="Arial"/>
                <a:cs typeface="Arial"/>
              </a:rPr>
              <a:t>following</a:t>
            </a:r>
            <a:r>
              <a:rPr lang="lv-LV" sz="2000" b="1" dirty="0" smtClean="0">
                <a:latin typeface="Arial"/>
                <a:cs typeface="Arial"/>
              </a:rPr>
              <a:t> for </a:t>
            </a:r>
            <a:r>
              <a:rPr lang="lv-LV" sz="2000" b="1" dirty="0" err="1" smtClean="0">
                <a:latin typeface="Arial"/>
                <a:cs typeface="Arial"/>
              </a:rPr>
              <a:t>Latvia</a:t>
            </a:r>
            <a:r>
              <a:rPr lang="lv-LV" sz="2000" b="1" dirty="0" smtClean="0">
                <a:latin typeface="Arial"/>
                <a:cs typeface="Arial"/>
              </a:rPr>
              <a:t>:</a:t>
            </a:r>
            <a:r>
              <a:rPr lang="en-GB" sz="2000" b="1" dirty="0" smtClean="0">
                <a:latin typeface="Arial"/>
                <a:cs typeface="Arial"/>
              </a:rPr>
              <a:t> </a:t>
            </a:r>
            <a:r>
              <a:rPr lang="en-GB" sz="2000" b="1" dirty="0">
                <a:latin typeface="Arial"/>
                <a:cs typeface="Arial"/>
              </a:rPr>
              <a:t>(capped at minimum </a:t>
            </a:r>
            <a:r>
              <a:rPr lang="lv-LV" sz="2000" b="1" dirty="0" smtClean="0">
                <a:highlight>
                  <a:srgbClr val="FFFF00"/>
                </a:highlight>
                <a:latin typeface="Arial"/>
                <a:cs typeface="Arial"/>
              </a:rPr>
              <a:t>17</a:t>
            </a:r>
            <a:r>
              <a:rPr lang="en-GB" sz="2000" b="1" dirty="0" smtClean="0">
                <a:latin typeface="Arial"/>
                <a:cs typeface="Arial"/>
              </a:rPr>
              <a:t> </a:t>
            </a:r>
            <a:r>
              <a:rPr lang="en-GB" sz="2000" b="1" dirty="0">
                <a:latin typeface="Arial"/>
                <a:cs typeface="Arial"/>
              </a:rPr>
              <a:t>minutes and maximum </a:t>
            </a:r>
            <a:r>
              <a:rPr lang="lv-LV" sz="2000" b="1" dirty="0" smtClean="0">
                <a:highlight>
                  <a:srgbClr val="FFFF00"/>
                </a:highlight>
                <a:latin typeface="Arial"/>
                <a:cs typeface="Arial"/>
              </a:rPr>
              <a:t>440</a:t>
            </a:r>
            <a:r>
              <a:rPr lang="en-GB" sz="2000" b="1" dirty="0" smtClean="0">
                <a:latin typeface="Arial"/>
                <a:cs typeface="Arial"/>
              </a:rPr>
              <a:t> </a:t>
            </a:r>
            <a:r>
              <a:rPr lang="en-GB" sz="2000" b="1" dirty="0">
                <a:latin typeface="Arial"/>
                <a:cs typeface="Arial"/>
              </a:rPr>
              <a:t>minutes):</a:t>
            </a:r>
          </a:p>
          <a:p>
            <a:pPr marL="216000" indent="-212400" fontAlgn="auto">
              <a:spcBef>
                <a:spcPts val="0"/>
              </a:spcBef>
              <a:spcAft>
                <a:spcPts val="0"/>
              </a:spcAft>
              <a:buSzPct val="130000"/>
            </a:pPr>
            <a:endParaRPr lang="en-GB" sz="2000" b="1" dirty="0">
              <a:latin typeface="Arial"/>
              <a:cs typeface="Arial"/>
            </a:endParaRPr>
          </a:p>
          <a:p>
            <a:pPr marL="616050" lvl="1" indent="-212400" fontAlgn="auto">
              <a:spcBef>
                <a:spcPts val="0"/>
              </a:spcBef>
              <a:spcAft>
                <a:spcPts val="0"/>
              </a:spcAft>
              <a:buSzPct val="130000"/>
            </a:pPr>
            <a:r>
              <a:rPr lang="en-GB" sz="2000" b="1" dirty="0">
                <a:latin typeface="Arial"/>
                <a:cs typeface="Arial"/>
              </a:rPr>
              <a:t>Mean </a:t>
            </a:r>
            <a:r>
              <a:rPr lang="lv-LV" sz="2000" b="1" dirty="0" smtClean="0">
                <a:highlight>
                  <a:srgbClr val="FFFF00"/>
                </a:highlight>
                <a:latin typeface="Arial"/>
                <a:cs typeface="Arial"/>
              </a:rPr>
              <a:t>75.7</a:t>
            </a:r>
            <a:r>
              <a:rPr lang="en-GB" sz="2000" b="1" dirty="0" smtClean="0">
                <a:latin typeface="Arial"/>
                <a:cs typeface="Arial"/>
              </a:rPr>
              <a:t> </a:t>
            </a:r>
            <a:r>
              <a:rPr lang="en-GB" sz="2000" b="1" dirty="0">
                <a:latin typeface="Arial"/>
                <a:cs typeface="Arial"/>
              </a:rPr>
              <a:t>minutes</a:t>
            </a:r>
          </a:p>
          <a:p>
            <a:pPr marL="616050" lvl="1" indent="-212400" fontAlgn="auto">
              <a:spcBef>
                <a:spcPts val="0"/>
              </a:spcBef>
              <a:spcAft>
                <a:spcPts val="0"/>
              </a:spcAft>
              <a:buSzPct val="130000"/>
            </a:pPr>
            <a:r>
              <a:rPr lang="en-GB" sz="2000" b="1" dirty="0">
                <a:latin typeface="Arial"/>
                <a:cs typeface="Arial"/>
              </a:rPr>
              <a:t>Median </a:t>
            </a:r>
            <a:r>
              <a:rPr lang="lv-LV" sz="2000" b="1" dirty="0" smtClean="0">
                <a:highlight>
                  <a:srgbClr val="FFFF00"/>
                </a:highlight>
                <a:latin typeface="Arial"/>
                <a:cs typeface="Arial"/>
              </a:rPr>
              <a:t>64.1</a:t>
            </a:r>
            <a:r>
              <a:rPr lang="en-GB" sz="2000" b="1" dirty="0" smtClean="0">
                <a:latin typeface="Arial"/>
                <a:cs typeface="Arial"/>
              </a:rPr>
              <a:t> </a:t>
            </a:r>
            <a:r>
              <a:rPr lang="en-GB" sz="2000" b="1" dirty="0">
                <a:latin typeface="Arial"/>
                <a:cs typeface="Arial"/>
              </a:rPr>
              <a:t>minutes</a:t>
            </a:r>
          </a:p>
          <a:p>
            <a:pPr marL="3600" indent="0" fontAlgn="auto">
              <a:spcBef>
                <a:spcPts val="0"/>
              </a:spcBef>
              <a:spcAft>
                <a:spcPts val="0"/>
              </a:spcAft>
              <a:buSzPct val="130000"/>
              <a:buNone/>
            </a:pPr>
            <a:endParaRPr lang="en-GB" sz="2000" dirty="0">
              <a:latin typeface="Arial"/>
              <a:cs typeface="Arial"/>
            </a:endParaRPr>
          </a:p>
          <a:p>
            <a:pPr marL="216000" indent="-212400" fontAlgn="auto">
              <a:spcBef>
                <a:spcPts val="0"/>
              </a:spcBef>
              <a:spcAft>
                <a:spcPts val="0"/>
              </a:spcAft>
              <a:buSzPct val="130000"/>
            </a:pPr>
            <a:endParaRPr lang="en-GB" sz="2000" dirty="0">
              <a:latin typeface="Arial"/>
              <a:cs typeface="Arial"/>
            </a:endParaRPr>
          </a:p>
          <a:p>
            <a:pPr marL="3600" indent="0" fontAlgn="auto">
              <a:spcBef>
                <a:spcPts val="0"/>
              </a:spcBef>
              <a:spcAft>
                <a:spcPts val="0"/>
              </a:spcAft>
              <a:buSzPct val="130000"/>
              <a:buNone/>
            </a:pPr>
            <a:endParaRPr lang="en-GB" sz="2000" dirty="0">
              <a:latin typeface="Arial"/>
              <a:cs typeface="Arial"/>
            </a:endParaRPr>
          </a:p>
          <a:p>
            <a:pPr marL="216000" indent="-212400" fontAlgn="auto">
              <a:spcBef>
                <a:spcPts val="0"/>
              </a:spcBef>
              <a:spcAft>
                <a:spcPts val="0"/>
              </a:spcAft>
              <a:buSzPct val="130000"/>
            </a:pPr>
            <a:endParaRPr lang="en-US" sz="2000" dirty="0">
              <a:latin typeface="Arial"/>
              <a:cs typeface="Arial"/>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14</a:t>
            </a:fld>
            <a:endParaRPr lang="en-US" b="1" dirty="0">
              <a:solidFill>
                <a:schemeClr val="bg1"/>
              </a:solidFill>
            </a:endParaRPr>
          </a:p>
        </p:txBody>
      </p:sp>
    </p:spTree>
    <p:extLst>
      <p:ext uri="{BB962C8B-B14F-4D97-AF65-F5344CB8AC3E}">
        <p14:creationId xmlns:p14="http://schemas.microsoft.com/office/powerpoint/2010/main" val="118623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6" y="904950"/>
            <a:ext cx="8479193" cy="707886"/>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R10 </a:t>
            </a:r>
            <a:r>
              <a:rPr lang="lv-LV" sz="2000" dirty="0" err="1" smtClean="0">
                <a:solidFill>
                  <a:prstClr val="black"/>
                </a:solidFill>
                <a:latin typeface="Arial Black"/>
                <a:ea typeface="+mn-ea"/>
              </a:rPr>
              <a:t>vs</a:t>
            </a:r>
            <a:r>
              <a:rPr lang="lv-LV" sz="2000" dirty="0" smtClean="0">
                <a:solidFill>
                  <a:prstClr val="black"/>
                </a:solidFill>
                <a:latin typeface="Arial Black"/>
                <a:ea typeface="+mn-ea"/>
              </a:rPr>
              <a:t>. ESS R9 </a:t>
            </a:r>
            <a:r>
              <a:rPr lang="lv-LV" sz="2000" dirty="0" err="1" smtClean="0">
                <a:solidFill>
                  <a:prstClr val="black"/>
                </a:solidFill>
                <a:latin typeface="Arial Black"/>
                <a:ea typeface="+mn-ea"/>
              </a:rPr>
              <a:t>vs</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population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demographic</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breakdown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by</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gender</a:t>
            </a:r>
            <a:endParaRPr lang="en-US" sz="2000" dirty="0">
              <a:solidFill>
                <a:prstClr val="black"/>
              </a:solidFill>
              <a:latin typeface="Arial Black"/>
              <a:ea typeface="+mn-ea"/>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15</a:t>
            </a:fld>
            <a:endParaRPr lang="en-US" b="1" dirty="0">
              <a:solidFill>
                <a:schemeClr val="bg1"/>
              </a:solidFill>
            </a:endParaRPr>
          </a:p>
        </p:txBody>
      </p:sp>
      <p:pic>
        <p:nvPicPr>
          <p:cNvPr id="3" name="Attēls 2"/>
          <p:cNvPicPr>
            <a:picLocks noChangeAspect="1"/>
          </p:cNvPicPr>
          <p:nvPr/>
        </p:nvPicPr>
        <p:blipFill>
          <a:blip r:embed="rId3"/>
          <a:stretch>
            <a:fillRect/>
          </a:stretch>
        </p:blipFill>
        <p:spPr>
          <a:xfrm>
            <a:off x="402336" y="1773778"/>
            <a:ext cx="8170334" cy="4549303"/>
          </a:xfrm>
          <a:prstGeom prst="rect">
            <a:avLst/>
          </a:prstGeom>
        </p:spPr>
      </p:pic>
      <p:sp>
        <p:nvSpPr>
          <p:cNvPr id="11" name="Taisnstūris ar noapaļotiem stūriem 10"/>
          <p:cNvSpPr/>
          <p:nvPr/>
        </p:nvSpPr>
        <p:spPr>
          <a:xfrm>
            <a:off x="7132320" y="3611880"/>
            <a:ext cx="1080347" cy="2407920"/>
          </a:xfrm>
          <a:prstGeom prst="roundRect">
            <a:avLst/>
          </a:prstGeom>
          <a:noFill/>
          <a:ln>
            <a:solidFill>
              <a:srgbClr val="7237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aisnstūris ar noapaļotiem stūriem 11"/>
          <p:cNvSpPr/>
          <p:nvPr/>
        </p:nvSpPr>
        <p:spPr>
          <a:xfrm>
            <a:off x="4175760" y="3489960"/>
            <a:ext cx="1112520" cy="2407920"/>
          </a:xfrm>
          <a:prstGeom prst="roundRect">
            <a:avLst/>
          </a:prstGeom>
          <a:noFill/>
          <a:ln>
            <a:solidFill>
              <a:srgbClr val="7237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739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6" y="918997"/>
            <a:ext cx="8479193" cy="707886"/>
          </a:xfrm>
          <a:prstGeom prst="rect">
            <a:avLst/>
          </a:prstGeom>
        </p:spPr>
        <p:txBody>
          <a:bodyPr wrap="square">
            <a:spAutoFit/>
          </a:bodyPr>
          <a:lstStyle/>
          <a:p>
            <a:pPr lvl="0" fontAlgn="auto">
              <a:spcBef>
                <a:spcPts val="0"/>
              </a:spcBef>
              <a:spcAft>
                <a:spcPts val="0"/>
              </a:spcAft>
            </a:pPr>
            <a:r>
              <a:rPr lang="lv-LV" sz="2000" dirty="0">
                <a:solidFill>
                  <a:prstClr val="black"/>
                </a:solidFill>
                <a:latin typeface="Arial Black"/>
              </a:rPr>
              <a:t>ESS R10 </a:t>
            </a:r>
            <a:r>
              <a:rPr lang="lv-LV" sz="2000" dirty="0" err="1">
                <a:solidFill>
                  <a:prstClr val="black"/>
                </a:solidFill>
                <a:latin typeface="Arial Black"/>
              </a:rPr>
              <a:t>vs</a:t>
            </a:r>
            <a:r>
              <a:rPr lang="lv-LV" sz="2000" dirty="0">
                <a:solidFill>
                  <a:prstClr val="black"/>
                </a:solidFill>
                <a:latin typeface="Arial Black"/>
              </a:rPr>
              <a:t>. ESS R9 </a:t>
            </a:r>
            <a:r>
              <a:rPr lang="lv-LV" sz="2000" dirty="0" err="1">
                <a:solidFill>
                  <a:prstClr val="black"/>
                </a:solidFill>
                <a:latin typeface="Arial Black"/>
              </a:rPr>
              <a:t>vs</a:t>
            </a:r>
            <a:r>
              <a:rPr lang="lv-LV" sz="2000" dirty="0">
                <a:solidFill>
                  <a:prstClr val="black"/>
                </a:solidFill>
                <a:latin typeface="Arial Black"/>
              </a:rPr>
              <a:t>. </a:t>
            </a:r>
            <a:r>
              <a:rPr lang="lv-LV" sz="2000" dirty="0" err="1">
                <a:solidFill>
                  <a:prstClr val="black"/>
                </a:solidFill>
                <a:latin typeface="Arial Black"/>
              </a:rPr>
              <a:t>population</a:t>
            </a:r>
            <a:r>
              <a:rPr lang="lv-LV" sz="2000" dirty="0">
                <a:solidFill>
                  <a:prstClr val="black"/>
                </a:solidFill>
                <a:latin typeface="Arial Black"/>
              </a:rPr>
              <a:t> </a:t>
            </a:r>
            <a:r>
              <a:rPr lang="lv-LV" sz="2000" dirty="0" err="1">
                <a:solidFill>
                  <a:prstClr val="black"/>
                </a:solidFill>
                <a:latin typeface="Arial Black"/>
              </a:rPr>
              <a:t>demographic</a:t>
            </a:r>
            <a:r>
              <a:rPr lang="lv-LV" sz="2000" dirty="0">
                <a:solidFill>
                  <a:prstClr val="black"/>
                </a:solidFill>
                <a:latin typeface="Arial Black"/>
              </a:rPr>
              <a:t> </a:t>
            </a:r>
            <a:r>
              <a:rPr lang="lv-LV" sz="2000" dirty="0" err="1">
                <a:solidFill>
                  <a:prstClr val="black"/>
                </a:solidFill>
                <a:latin typeface="Arial Black"/>
              </a:rPr>
              <a:t>breakdown</a:t>
            </a:r>
            <a:r>
              <a:rPr lang="lv-LV" sz="2000" dirty="0">
                <a:solidFill>
                  <a:prstClr val="black"/>
                </a:solidFill>
                <a:latin typeface="Arial Black"/>
              </a:rPr>
              <a:t> </a:t>
            </a:r>
            <a:r>
              <a:rPr lang="lv-LV" sz="2000" dirty="0" err="1">
                <a:solidFill>
                  <a:prstClr val="black"/>
                </a:solidFill>
                <a:latin typeface="Arial Black"/>
              </a:rPr>
              <a:t>by</a:t>
            </a:r>
            <a:r>
              <a:rPr lang="lv-LV" sz="2000" dirty="0">
                <a:solidFill>
                  <a:prstClr val="black"/>
                </a:solidFill>
                <a:latin typeface="Arial Black"/>
              </a:rPr>
              <a:t> </a:t>
            </a:r>
            <a:r>
              <a:rPr lang="lv-LV" sz="2000" dirty="0" err="1" smtClean="0">
                <a:solidFill>
                  <a:prstClr val="black"/>
                </a:solidFill>
                <a:latin typeface="Arial Black"/>
              </a:rPr>
              <a:t>age</a:t>
            </a:r>
            <a:r>
              <a:rPr lang="lv-LV" sz="2000" dirty="0" smtClean="0">
                <a:solidFill>
                  <a:prstClr val="black"/>
                </a:solidFill>
                <a:latin typeface="Arial Black"/>
              </a:rPr>
              <a:t> </a:t>
            </a:r>
            <a:r>
              <a:rPr lang="lv-LV" sz="2000" dirty="0" err="1" smtClean="0">
                <a:solidFill>
                  <a:prstClr val="black"/>
                </a:solidFill>
                <a:latin typeface="Arial Black"/>
              </a:rPr>
              <a:t>group</a:t>
            </a:r>
            <a:endParaRPr lang="en-US" sz="2000" dirty="0">
              <a:solidFill>
                <a:prstClr val="black"/>
              </a:solidFill>
              <a:latin typeface="Arial Black"/>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16</a:t>
            </a:fld>
            <a:endParaRPr lang="en-US" b="1" dirty="0">
              <a:solidFill>
                <a:schemeClr val="bg1"/>
              </a:solidFill>
            </a:endParaRPr>
          </a:p>
        </p:txBody>
      </p:sp>
      <p:pic>
        <p:nvPicPr>
          <p:cNvPr id="3" name="Attēls 2"/>
          <p:cNvPicPr>
            <a:picLocks noChangeAspect="1"/>
          </p:cNvPicPr>
          <p:nvPr/>
        </p:nvPicPr>
        <p:blipFill>
          <a:blip r:embed="rId3"/>
          <a:stretch>
            <a:fillRect/>
          </a:stretch>
        </p:blipFill>
        <p:spPr>
          <a:xfrm>
            <a:off x="402336" y="1801872"/>
            <a:ext cx="8223504" cy="4578908"/>
          </a:xfrm>
          <a:prstGeom prst="rect">
            <a:avLst/>
          </a:prstGeom>
        </p:spPr>
      </p:pic>
      <p:sp>
        <p:nvSpPr>
          <p:cNvPr id="6" name="Taisnstūris ar noapaļotiem stūriem 5"/>
          <p:cNvSpPr/>
          <p:nvPr/>
        </p:nvSpPr>
        <p:spPr>
          <a:xfrm>
            <a:off x="4069080" y="4267200"/>
            <a:ext cx="1478280" cy="1767840"/>
          </a:xfrm>
          <a:prstGeom prst="roundRect">
            <a:avLst/>
          </a:prstGeom>
          <a:noFill/>
          <a:ln>
            <a:solidFill>
              <a:srgbClr val="7237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aisnstūris ar noapaļotiem stūriem 7"/>
          <p:cNvSpPr/>
          <p:nvPr/>
        </p:nvSpPr>
        <p:spPr>
          <a:xfrm>
            <a:off x="6979920" y="4267200"/>
            <a:ext cx="1402080" cy="1767840"/>
          </a:xfrm>
          <a:prstGeom prst="roundRect">
            <a:avLst/>
          </a:prstGeom>
          <a:noFill/>
          <a:ln>
            <a:solidFill>
              <a:srgbClr val="72376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262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31869B-B2D7-46C1-851A-C0B9AD11ADB0}"/>
              </a:ext>
            </a:extLst>
          </p:cNvPr>
          <p:cNvSpPr/>
          <p:nvPr/>
        </p:nvSpPr>
        <p:spPr>
          <a:xfrm>
            <a:off x="402336" y="744008"/>
            <a:ext cx="8479193" cy="707886"/>
          </a:xfrm>
          <a:prstGeom prst="rect">
            <a:avLst/>
          </a:prstGeom>
        </p:spPr>
        <p:txBody>
          <a:bodyPr wrap="square">
            <a:spAutoFit/>
          </a:bodyPr>
          <a:lstStyle/>
          <a:p>
            <a:pPr lvl="0" fontAlgn="auto">
              <a:spcBef>
                <a:spcPts val="0"/>
              </a:spcBef>
              <a:spcAft>
                <a:spcPts val="0"/>
              </a:spcAft>
            </a:pPr>
            <a:r>
              <a:rPr lang="lv-LV" sz="2000" dirty="0">
                <a:solidFill>
                  <a:prstClr val="black"/>
                </a:solidFill>
                <a:latin typeface="Arial Black"/>
              </a:rPr>
              <a:t>ESS R10 </a:t>
            </a:r>
            <a:r>
              <a:rPr lang="lv-LV" sz="2000" dirty="0" err="1">
                <a:solidFill>
                  <a:prstClr val="black"/>
                </a:solidFill>
                <a:latin typeface="Arial Black"/>
              </a:rPr>
              <a:t>vs</a:t>
            </a:r>
            <a:r>
              <a:rPr lang="lv-LV" sz="2000" dirty="0">
                <a:solidFill>
                  <a:prstClr val="black"/>
                </a:solidFill>
                <a:latin typeface="Arial Black"/>
              </a:rPr>
              <a:t>. ESS R9 </a:t>
            </a:r>
            <a:r>
              <a:rPr lang="lv-LV" sz="2000" dirty="0" err="1">
                <a:solidFill>
                  <a:prstClr val="black"/>
                </a:solidFill>
                <a:latin typeface="Arial Black"/>
              </a:rPr>
              <a:t>vs</a:t>
            </a:r>
            <a:r>
              <a:rPr lang="lv-LV" sz="2000" dirty="0">
                <a:solidFill>
                  <a:prstClr val="black"/>
                </a:solidFill>
                <a:latin typeface="Arial Black"/>
              </a:rPr>
              <a:t>. </a:t>
            </a:r>
            <a:r>
              <a:rPr lang="lv-LV" sz="2000" dirty="0" err="1">
                <a:solidFill>
                  <a:prstClr val="black"/>
                </a:solidFill>
                <a:latin typeface="Arial Black"/>
              </a:rPr>
              <a:t>population</a:t>
            </a:r>
            <a:r>
              <a:rPr lang="lv-LV" sz="2000" dirty="0">
                <a:solidFill>
                  <a:prstClr val="black"/>
                </a:solidFill>
                <a:latin typeface="Arial Black"/>
              </a:rPr>
              <a:t> </a:t>
            </a:r>
            <a:r>
              <a:rPr lang="lv-LV" sz="2000" dirty="0" err="1">
                <a:solidFill>
                  <a:prstClr val="black"/>
                </a:solidFill>
                <a:latin typeface="Arial Black"/>
              </a:rPr>
              <a:t>demographic</a:t>
            </a:r>
            <a:r>
              <a:rPr lang="lv-LV" sz="2000" dirty="0">
                <a:solidFill>
                  <a:prstClr val="black"/>
                </a:solidFill>
                <a:latin typeface="Arial Black"/>
              </a:rPr>
              <a:t> </a:t>
            </a:r>
            <a:r>
              <a:rPr lang="lv-LV" sz="2000" dirty="0" err="1">
                <a:solidFill>
                  <a:prstClr val="black"/>
                </a:solidFill>
                <a:latin typeface="Arial Black"/>
              </a:rPr>
              <a:t>breakdown</a:t>
            </a:r>
            <a:r>
              <a:rPr lang="lv-LV" sz="2000" dirty="0">
                <a:solidFill>
                  <a:prstClr val="black"/>
                </a:solidFill>
                <a:latin typeface="Arial Black"/>
              </a:rPr>
              <a:t> </a:t>
            </a:r>
            <a:r>
              <a:rPr lang="lv-LV" sz="2000" dirty="0" err="1">
                <a:solidFill>
                  <a:prstClr val="black"/>
                </a:solidFill>
                <a:latin typeface="Arial Black"/>
              </a:rPr>
              <a:t>by</a:t>
            </a:r>
            <a:r>
              <a:rPr lang="lv-LV" sz="2000" dirty="0">
                <a:solidFill>
                  <a:prstClr val="black"/>
                </a:solidFill>
                <a:latin typeface="Arial Black"/>
              </a:rPr>
              <a:t> </a:t>
            </a:r>
            <a:r>
              <a:rPr lang="lv-LV" sz="2000" dirty="0" err="1" smtClean="0">
                <a:solidFill>
                  <a:prstClr val="black"/>
                </a:solidFill>
                <a:latin typeface="Arial Black"/>
              </a:rPr>
              <a:t>region</a:t>
            </a:r>
            <a:endParaRPr lang="en-US" sz="2000" dirty="0">
              <a:solidFill>
                <a:prstClr val="black"/>
              </a:solidFill>
              <a:latin typeface="Arial Black"/>
            </a:endParaRPr>
          </a:p>
        </p:txBody>
      </p:sp>
      <p:sp>
        <p:nvSpPr>
          <p:cNvPr id="4" name="Slide Number Placeholder 1">
            <a:extLst>
              <a:ext uri="{FF2B5EF4-FFF2-40B4-BE49-F238E27FC236}">
                <a16:creationId xmlns:a16="http://schemas.microsoft.com/office/drawing/2014/main" id="{19A4EC72-1C21-4834-9D4F-6E4E40CC391B}"/>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17</a:t>
            </a:fld>
            <a:endParaRPr lang="en-US" b="1" dirty="0">
              <a:solidFill>
                <a:schemeClr val="bg1"/>
              </a:solidFill>
            </a:endParaRPr>
          </a:p>
        </p:txBody>
      </p:sp>
      <p:pic>
        <p:nvPicPr>
          <p:cNvPr id="2" name="Attēls 1"/>
          <p:cNvPicPr>
            <a:picLocks noChangeAspect="1"/>
          </p:cNvPicPr>
          <p:nvPr/>
        </p:nvPicPr>
        <p:blipFill>
          <a:blip r:embed="rId3"/>
          <a:stretch>
            <a:fillRect/>
          </a:stretch>
        </p:blipFill>
        <p:spPr>
          <a:xfrm>
            <a:off x="402336" y="1563240"/>
            <a:ext cx="8040624" cy="4805932"/>
          </a:xfrm>
          <a:prstGeom prst="rect">
            <a:avLst/>
          </a:prstGeom>
        </p:spPr>
      </p:pic>
    </p:spTree>
    <p:extLst>
      <p:ext uri="{BB962C8B-B14F-4D97-AF65-F5344CB8AC3E}">
        <p14:creationId xmlns:p14="http://schemas.microsoft.com/office/powerpoint/2010/main" val="1515507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18</a:t>
            </a:fld>
            <a:endParaRPr lang="en-US" b="1" dirty="0">
              <a:solidFill>
                <a:schemeClr val="bg1"/>
              </a:solidFill>
            </a:endParaRPr>
          </a:p>
        </p:txBody>
      </p:sp>
      <p:sp>
        <p:nvSpPr>
          <p:cNvPr id="8" name="Rectangle 7">
            <a:extLst>
              <a:ext uri="{FF2B5EF4-FFF2-40B4-BE49-F238E27FC236}">
                <a16:creationId xmlns:a16="http://schemas.microsoft.com/office/drawing/2014/main" id="{D2011A6D-0BE1-4434-9A64-100154B3508C}"/>
              </a:ext>
            </a:extLst>
          </p:cNvPr>
          <p:cNvSpPr/>
          <p:nvPr/>
        </p:nvSpPr>
        <p:spPr>
          <a:xfrm>
            <a:off x="326135" y="1028473"/>
            <a:ext cx="7886531" cy="400110"/>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a:t>
            </a:r>
            <a:r>
              <a:rPr lang="lv-LV" sz="2000" dirty="0" err="1" smtClean="0">
                <a:solidFill>
                  <a:prstClr val="black"/>
                </a:solidFill>
                <a:latin typeface="Arial Black"/>
                <a:ea typeface="+mn-ea"/>
              </a:rPr>
              <a:t>Round</a:t>
            </a:r>
            <a:r>
              <a:rPr lang="lv-LV" sz="2000" dirty="0" smtClean="0">
                <a:solidFill>
                  <a:prstClr val="black"/>
                </a:solidFill>
                <a:latin typeface="Arial Black"/>
                <a:ea typeface="+mn-ea"/>
              </a:rPr>
              <a:t> 9: </a:t>
            </a:r>
            <a:r>
              <a:rPr lang="lv-LV" sz="2000" dirty="0" err="1" smtClean="0">
                <a:solidFill>
                  <a:prstClr val="black"/>
                </a:solidFill>
                <a:latin typeface="Arial Black"/>
                <a:ea typeface="+mn-ea"/>
              </a:rPr>
              <a:t>main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challenges</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ups</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and</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downs</a:t>
            </a:r>
            <a:endParaRPr lang="en-GB" sz="2000" dirty="0">
              <a:solidFill>
                <a:prstClr val="black"/>
              </a:solidFill>
              <a:latin typeface="Arial Black"/>
              <a:ea typeface="+mn-ea"/>
            </a:endParaRPr>
          </a:p>
        </p:txBody>
      </p:sp>
      <p:sp>
        <p:nvSpPr>
          <p:cNvPr id="9" name="Text Placeholder 2">
            <a:extLst>
              <a:ext uri="{FF2B5EF4-FFF2-40B4-BE49-F238E27FC236}">
                <a16:creationId xmlns:a16="http://schemas.microsoft.com/office/drawing/2014/main" id="{0D64F0AF-2ED0-4B4D-9530-E1E744B0F100}"/>
              </a:ext>
            </a:extLst>
          </p:cNvPr>
          <p:cNvSpPr txBox="1">
            <a:spLocks/>
          </p:cNvSpPr>
          <p:nvPr/>
        </p:nvSpPr>
        <p:spPr>
          <a:xfrm>
            <a:off x="556577" y="1713048"/>
            <a:ext cx="8324952" cy="4522588"/>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9350" indent="-285750">
              <a:spcBef>
                <a:spcPts val="600"/>
              </a:spcBef>
              <a:spcAft>
                <a:spcPts val="600"/>
              </a:spcAft>
              <a:buFont typeface="Arial" panose="020B0604020202020204" pitchFamily="34" charset="0"/>
              <a:buChar char="•"/>
              <a:defRPr/>
            </a:pPr>
            <a:r>
              <a:rPr lang="lv-LV" sz="1700" dirty="0" err="1" smtClean="0">
                <a:solidFill>
                  <a:srgbClr val="00B050"/>
                </a:solidFill>
                <a:effectLst>
                  <a:outerShdw blurRad="38100" dist="38100" dir="2700000" algn="tl">
                    <a:srgbClr val="000000">
                      <a:alpha val="43137"/>
                    </a:srgbClr>
                  </a:outerShdw>
                </a:effectLst>
                <a:latin typeface="Arial"/>
                <a:cs typeface="Arial"/>
              </a:rPr>
              <a:t>Face-to-face</a:t>
            </a:r>
            <a:r>
              <a:rPr lang="lv-LV" sz="1700" dirty="0" smtClean="0">
                <a:solidFill>
                  <a:srgbClr val="00B050"/>
                </a:solidFill>
                <a:effectLst>
                  <a:outerShdw blurRad="38100" dist="38100" dir="2700000" algn="tl">
                    <a:srgbClr val="000000">
                      <a:alpha val="43137"/>
                    </a:srgbClr>
                  </a:outerShdw>
                </a:effectLst>
                <a:latin typeface="Arial"/>
                <a:cs typeface="Arial"/>
              </a:rPr>
              <a:t> mode; </a:t>
            </a:r>
            <a:r>
              <a:rPr lang="lv-LV" sz="1700" dirty="0" err="1" smtClean="0">
                <a:solidFill>
                  <a:srgbClr val="00B050"/>
                </a:solidFill>
                <a:effectLst>
                  <a:outerShdw blurRad="38100" dist="38100" dir="2700000" algn="tl">
                    <a:srgbClr val="000000">
                      <a:alpha val="43137"/>
                    </a:srgbClr>
                  </a:outerShdw>
                </a:effectLst>
                <a:latin typeface="Arial"/>
                <a:cs typeface="Arial"/>
              </a:rPr>
              <a:t>interviewers</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crucial</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in</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building</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contact</a:t>
            </a:r>
            <a:r>
              <a:rPr lang="lv-LV" sz="1700" dirty="0" smtClean="0">
                <a:solidFill>
                  <a:srgbClr val="00B050"/>
                </a:solidFill>
                <a:effectLst>
                  <a:outerShdw blurRad="38100" dist="38100" dir="2700000" algn="tl">
                    <a:srgbClr val="000000">
                      <a:alpha val="43137"/>
                    </a:srgbClr>
                  </a:outerShdw>
                </a:effectLst>
                <a:latin typeface="Arial"/>
                <a:cs typeface="Arial"/>
              </a:rPr>
              <a:t> &amp; </a:t>
            </a:r>
            <a:r>
              <a:rPr lang="lv-LV" sz="1700" dirty="0" err="1" smtClean="0">
                <a:solidFill>
                  <a:srgbClr val="00B050"/>
                </a:solidFill>
                <a:effectLst>
                  <a:outerShdw blurRad="38100" dist="38100" dir="2700000" algn="tl">
                    <a:srgbClr val="000000">
                      <a:alpha val="43137"/>
                    </a:srgbClr>
                  </a:outerShdw>
                </a:effectLst>
                <a:latin typeface="Arial"/>
                <a:cs typeface="Arial"/>
              </a:rPr>
              <a:t>rapport</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with</a:t>
            </a:r>
            <a:r>
              <a:rPr lang="lv-LV" sz="1700" dirty="0" smtClean="0">
                <a:solidFill>
                  <a:srgbClr val="00B050"/>
                </a:solidFill>
                <a:effectLst>
                  <a:outerShdw blurRad="38100" dist="38100" dir="2700000" algn="tl">
                    <a:srgbClr val="000000">
                      <a:alpha val="43137"/>
                    </a:srgbClr>
                  </a:outerShdw>
                </a:effectLst>
                <a:latin typeface="Arial"/>
                <a:cs typeface="Arial"/>
              </a:rPr>
              <a:t> respondents; </a:t>
            </a:r>
            <a:r>
              <a:rPr lang="lv-LV" sz="1700" dirty="0" err="1" smtClean="0">
                <a:solidFill>
                  <a:srgbClr val="00B050"/>
                </a:solidFill>
                <a:effectLst>
                  <a:outerShdw blurRad="38100" dist="38100" dir="2700000" algn="tl">
                    <a:srgbClr val="000000">
                      <a:alpha val="43137"/>
                    </a:srgbClr>
                  </a:outerShdw>
                </a:effectLst>
                <a:latin typeface="Arial"/>
                <a:cs typeface="Arial"/>
              </a:rPr>
              <a:t>lesser</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risk</a:t>
            </a:r>
            <a:r>
              <a:rPr lang="lv-LV" sz="1700" dirty="0" smtClean="0">
                <a:solidFill>
                  <a:srgbClr val="00B050"/>
                </a:solidFill>
                <a:effectLst>
                  <a:outerShdw blurRad="38100" dist="38100" dir="2700000" algn="tl">
                    <a:srgbClr val="000000">
                      <a:alpha val="43137"/>
                    </a:srgbClr>
                  </a:outerShdw>
                </a:effectLst>
                <a:latin typeface="Arial"/>
                <a:cs typeface="Arial"/>
              </a:rPr>
              <a:t> of </a:t>
            </a:r>
            <a:r>
              <a:rPr lang="lv-LV" sz="1700" dirty="0" err="1" smtClean="0">
                <a:solidFill>
                  <a:srgbClr val="00B050"/>
                </a:solidFill>
                <a:effectLst>
                  <a:outerShdw blurRad="38100" dist="38100" dir="2700000" algn="tl">
                    <a:srgbClr val="000000">
                      <a:alpha val="43137"/>
                    </a:srgbClr>
                  </a:outerShdw>
                </a:effectLst>
                <a:latin typeface="Arial"/>
                <a:cs typeface="Arial"/>
              </a:rPr>
              <a:t>skipping</a:t>
            </a:r>
            <a:r>
              <a:rPr lang="lv-LV" sz="1700" dirty="0" smtClean="0">
                <a:solidFill>
                  <a:srgbClr val="00B050"/>
                </a:solidFill>
                <a:effectLst>
                  <a:outerShdw blurRad="38100" dist="38100" dir="2700000" algn="tl">
                    <a:srgbClr val="000000">
                      <a:alpha val="43137"/>
                    </a:srgbClr>
                  </a:outerShdw>
                </a:effectLst>
                <a:latin typeface="Arial"/>
                <a:cs typeface="Arial"/>
              </a:rPr>
              <a:t> &amp; </a:t>
            </a:r>
            <a:r>
              <a:rPr lang="lv-LV" sz="1700" dirty="0" err="1" smtClean="0">
                <a:solidFill>
                  <a:srgbClr val="00B050"/>
                </a:solidFill>
                <a:effectLst>
                  <a:outerShdw blurRad="38100" dist="38100" dir="2700000" algn="tl">
                    <a:srgbClr val="000000">
                      <a:alpha val="43137"/>
                    </a:srgbClr>
                  </a:outerShdw>
                </a:effectLst>
                <a:latin typeface="Arial"/>
                <a:cs typeface="Arial"/>
              </a:rPr>
              <a:t>ignoring</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questions</a:t>
            </a:r>
            <a:endParaRPr lang="lv-LV" sz="1700" dirty="0" smtClean="0">
              <a:solidFill>
                <a:srgbClr val="00B050"/>
              </a:solidFill>
              <a:effectLst>
                <a:outerShdw blurRad="38100" dist="38100" dir="2700000" algn="tl">
                  <a:srgbClr val="000000">
                    <a:alpha val="43137"/>
                  </a:srgbClr>
                </a:outerShdw>
              </a:effectLst>
              <a:latin typeface="Arial"/>
              <a:cs typeface="Arial"/>
            </a:endParaRPr>
          </a:p>
          <a:p>
            <a:pPr marL="289350" indent="-285750">
              <a:spcBef>
                <a:spcPts val="600"/>
              </a:spcBef>
              <a:spcAft>
                <a:spcPts val="600"/>
              </a:spcAft>
              <a:buFont typeface="Arial" panose="020B0604020202020204" pitchFamily="34" charset="0"/>
              <a:buChar char="•"/>
              <a:defRPr/>
            </a:pP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Address </a:t>
            </a:r>
            <a:r>
              <a:rPr lang="en-US" sz="1700" dirty="0">
                <a:solidFill>
                  <a:schemeClr val="accent2">
                    <a:lumMod val="75000"/>
                  </a:schemeClr>
                </a:solidFill>
                <a:effectLst>
                  <a:outerShdw blurRad="38100" dist="38100" dir="2700000" algn="tl">
                    <a:srgbClr val="000000">
                      <a:alpha val="43137"/>
                    </a:srgbClr>
                  </a:outerShdw>
                </a:effectLst>
                <a:latin typeface="Arial"/>
                <a:cs typeface="Arial"/>
              </a:rPr>
              <a:t>selection problems; imperfect accuracy due to reliance on data of declared place of residence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which</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~20 per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cent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of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cases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does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not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correspond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where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people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actually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live</a:t>
            </a:r>
            <a:endParaRPr lang="en-US" sz="1700" dirty="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ts val="600"/>
              </a:spcBef>
              <a:spcAft>
                <a:spcPts val="600"/>
              </a:spcAft>
              <a:buFont typeface="Arial" panose="020B0604020202020204" pitchFamily="34" charset="0"/>
              <a:buChar char="•"/>
              <a:defRPr/>
            </a:pP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ESS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interviewer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workload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requirements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48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sample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units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per 1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interviewer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Rather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hard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comply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with</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small</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country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with</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limited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number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of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skilled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interviewers</a:t>
            </a:r>
            <a:endParaRPr lang="en-US" sz="1700" dirty="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ts val="600"/>
              </a:spcBef>
              <a:spcAft>
                <a:spcPts val="600"/>
              </a:spcAft>
              <a:buFont typeface="Arial" panose="020B0604020202020204" pitchFamily="34" charset="0"/>
              <a:buChar char="•"/>
              <a:defRPr/>
            </a:pPr>
            <a:r>
              <a:rPr lang="en-US" sz="1700" dirty="0">
                <a:solidFill>
                  <a:schemeClr val="accent2">
                    <a:lumMod val="75000"/>
                  </a:schemeClr>
                </a:solidFill>
                <a:effectLst>
                  <a:outerShdw blurRad="38100" dist="38100" dir="2700000" algn="tl">
                    <a:srgbClr val="000000">
                      <a:alpha val="43137"/>
                    </a:srgbClr>
                  </a:outerShdw>
                </a:effectLst>
                <a:latin typeface="Arial"/>
                <a:cs typeface="Arial"/>
              </a:rPr>
              <a:t>Questionnaire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volume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and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fill-in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time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average 1 h 15 </a:t>
            </a:r>
            <a:r>
              <a:rPr lang="en-US" sz="1700" dirty="0" err="1" smtClean="0">
                <a:solidFill>
                  <a:schemeClr val="accent2">
                    <a:lumMod val="75000"/>
                  </a:schemeClr>
                </a:solidFill>
                <a:effectLst>
                  <a:outerShdw blurRad="38100" dist="38100" dir="2700000" algn="tl">
                    <a:srgbClr val="000000">
                      <a:alpha val="43137"/>
                    </a:srgbClr>
                  </a:outerShdw>
                </a:effectLst>
                <a:latin typeface="Arial"/>
                <a:cs typeface="Arial"/>
              </a:rPr>
              <a:t>mins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~300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questions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en-US" sz="1700" dirty="0">
                <a:solidFill>
                  <a:schemeClr val="accent2">
                    <a:lumMod val="75000"/>
                  </a:schemeClr>
                </a:solidFill>
                <a:effectLst>
                  <a:outerShdw blurRad="38100" dist="38100" dir="2700000" algn="tl">
                    <a:srgbClr val="000000">
                      <a:alpha val="43137"/>
                    </a:srgbClr>
                  </a:outerShdw>
                </a:effectLst>
                <a:latin typeface="Arial"/>
                <a:cs typeface="Arial"/>
              </a:rPr>
              <a:t>greater burden on respondents than in most surveys in Latvia</a:t>
            </a:r>
          </a:p>
          <a:p>
            <a:pPr marL="289350" indent="-285750">
              <a:spcBef>
                <a:spcPts val="600"/>
              </a:spcBef>
              <a:spcAft>
                <a:spcPts val="600"/>
              </a:spcAft>
              <a:buFont typeface="Arial" panose="020B0604020202020204" pitchFamily="34" charset="0"/>
              <a:buChar char="•"/>
              <a:defRPr/>
            </a:pPr>
            <a:r>
              <a:rPr lang="en-US" sz="1700" u="sng" dirty="0" smtClean="0">
                <a:solidFill>
                  <a:schemeClr val="accent2">
                    <a:lumMod val="75000"/>
                  </a:schemeClr>
                </a:solidFill>
                <a:effectLst>
                  <a:outerShdw blurRad="38100" dist="38100" dir="2700000" algn="tl">
                    <a:srgbClr val="000000">
                      <a:alpha val="43137"/>
                    </a:srgbClr>
                  </a:outerShdw>
                </a:effectLst>
                <a:latin typeface="Arial"/>
                <a:cs typeface="Arial"/>
              </a:rPr>
              <a:t>Underrepresentation </a:t>
            </a:r>
            <a:r>
              <a:rPr lang="en-US" sz="1700" u="sng" dirty="0">
                <a:solidFill>
                  <a:schemeClr val="accent2">
                    <a:lumMod val="75000"/>
                  </a:schemeClr>
                </a:solidFill>
                <a:effectLst>
                  <a:outerShdw blurRad="38100" dist="38100" dir="2700000" algn="tl">
                    <a:srgbClr val="000000">
                      <a:alpha val="43137"/>
                    </a:srgbClr>
                  </a:outerShdw>
                </a:effectLst>
                <a:latin typeface="Arial"/>
                <a:cs typeface="Arial"/>
              </a:rPr>
              <a:t>of </a:t>
            </a:r>
            <a:r>
              <a:rPr lang="en-US" sz="1700" u="sng" dirty="0" smtClean="0">
                <a:solidFill>
                  <a:schemeClr val="accent2">
                    <a:lumMod val="75000"/>
                  </a:schemeClr>
                </a:solidFill>
                <a:effectLst>
                  <a:outerShdw blurRad="38100" dist="38100" dir="2700000" algn="tl">
                    <a:srgbClr val="000000">
                      <a:alpha val="43137"/>
                    </a:srgbClr>
                  </a:outerShdw>
                </a:effectLst>
                <a:latin typeface="Arial"/>
                <a:cs typeface="Arial"/>
              </a:rPr>
              <a:t>males</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en-US" sz="1700" dirty="0">
                <a:solidFill>
                  <a:schemeClr val="accent2">
                    <a:lumMod val="75000"/>
                  </a:schemeClr>
                </a:solidFill>
                <a:effectLst>
                  <a:outerShdw blurRad="38100" dist="38100" dir="2700000" algn="tl">
                    <a:srgbClr val="000000">
                      <a:alpha val="43137"/>
                    </a:srgbClr>
                  </a:outerShdw>
                </a:effectLst>
                <a:latin typeface="Arial"/>
                <a:cs typeface="Arial"/>
              </a:rPr>
              <a:t>(32</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the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sample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vs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46%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the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population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a:t>
            </a:r>
            <a:endParaRPr lang="en-US" sz="1700" dirty="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ts val="600"/>
              </a:spcBef>
              <a:spcAft>
                <a:spcPts val="600"/>
              </a:spcAft>
              <a:buFont typeface="Arial" panose="020B0604020202020204" pitchFamily="34" charset="0"/>
              <a:buChar char="•"/>
              <a:defRPr/>
            </a:pPr>
            <a:r>
              <a:rPr lang="en-US" sz="1700" u="sng" dirty="0">
                <a:solidFill>
                  <a:schemeClr val="accent2">
                    <a:lumMod val="75000"/>
                  </a:schemeClr>
                </a:solidFill>
                <a:effectLst>
                  <a:outerShdw blurRad="38100" dist="38100" dir="2700000" algn="tl">
                    <a:srgbClr val="000000">
                      <a:alpha val="43137"/>
                    </a:srgbClr>
                  </a:outerShdw>
                </a:effectLst>
                <a:latin typeface="Arial"/>
                <a:cs typeface="Arial"/>
              </a:rPr>
              <a:t>Underrepresentation of </a:t>
            </a:r>
            <a:r>
              <a:rPr lang="en-US" sz="1700" u="sng" dirty="0" smtClean="0">
                <a:solidFill>
                  <a:schemeClr val="accent2">
                    <a:lumMod val="75000"/>
                  </a:schemeClr>
                </a:solidFill>
                <a:effectLst>
                  <a:outerShdw blurRad="38100" dist="38100" dir="2700000" algn="tl">
                    <a:srgbClr val="000000">
                      <a:alpha val="43137"/>
                    </a:srgbClr>
                  </a:outerShdw>
                </a:effectLst>
                <a:latin typeface="Arial"/>
                <a:cs typeface="Arial"/>
              </a:rPr>
              <a:t>younger age groups</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 high </a:t>
            </a:r>
            <a:r>
              <a:rPr lang="en-US" sz="1700" dirty="0">
                <a:solidFill>
                  <a:schemeClr val="accent2">
                    <a:lumMod val="75000"/>
                  </a:schemeClr>
                </a:solidFill>
                <a:effectLst>
                  <a:outerShdw blurRad="38100" dist="38100" dir="2700000" algn="tl">
                    <a:srgbClr val="000000">
                      <a:alpha val="43137"/>
                    </a:srgbClr>
                  </a:outerShdw>
                </a:effectLst>
                <a:latin typeface="Arial"/>
                <a:cs typeface="Arial"/>
              </a:rPr>
              <a:t>average age of respondents (~ 57 years</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a:t>
            </a:r>
            <a:endParaRPr lang="ru-RU" sz="1700" dirty="0" smtClean="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ts val="600"/>
              </a:spcBef>
              <a:spcAft>
                <a:spcPts val="600"/>
              </a:spcAft>
              <a:buFont typeface="Arial" panose="020B0604020202020204" pitchFamily="34" charset="0"/>
              <a:buChar char="•"/>
              <a:defRPr/>
            </a:pP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Capital city </a:t>
            </a:r>
            <a:r>
              <a:rPr lang="en-US" sz="1700" u="sng" dirty="0" smtClean="0">
                <a:solidFill>
                  <a:schemeClr val="accent2">
                    <a:lumMod val="75000"/>
                  </a:schemeClr>
                </a:solidFill>
                <a:effectLst>
                  <a:outerShdw blurRad="38100" dist="38100" dir="2700000" algn="tl">
                    <a:srgbClr val="000000">
                      <a:alpha val="43137"/>
                    </a:srgbClr>
                  </a:outerShdw>
                </a:effectLst>
                <a:latin typeface="Arial"/>
                <a:cs typeface="Arial"/>
              </a:rPr>
              <a:t>Riga underrepresented</a:t>
            </a:r>
            <a:endParaRPr lang="lv-LV" sz="1700" u="sng" dirty="0" smtClean="0">
              <a:solidFill>
                <a:schemeClr val="accent2">
                  <a:lumMod val="75000"/>
                </a:schemeClr>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6726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19</a:t>
            </a:fld>
            <a:endParaRPr lang="en-US" b="1" dirty="0">
              <a:solidFill>
                <a:schemeClr val="bg1"/>
              </a:solidFill>
            </a:endParaRPr>
          </a:p>
        </p:txBody>
      </p:sp>
      <p:sp>
        <p:nvSpPr>
          <p:cNvPr id="8" name="Rectangle 7">
            <a:extLst>
              <a:ext uri="{FF2B5EF4-FFF2-40B4-BE49-F238E27FC236}">
                <a16:creationId xmlns:a16="http://schemas.microsoft.com/office/drawing/2014/main" id="{D2011A6D-0BE1-4434-9A64-100154B3508C}"/>
              </a:ext>
            </a:extLst>
          </p:cNvPr>
          <p:cNvSpPr/>
          <p:nvPr/>
        </p:nvSpPr>
        <p:spPr>
          <a:xfrm>
            <a:off x="326136" y="880609"/>
            <a:ext cx="7886531" cy="400110"/>
          </a:xfrm>
          <a:prstGeom prst="rect">
            <a:avLst/>
          </a:prstGeom>
        </p:spPr>
        <p:txBody>
          <a:bodyPr wrap="square">
            <a:spAutoFit/>
          </a:bodyPr>
          <a:lstStyle/>
          <a:p>
            <a:pPr lvl="0" fontAlgn="auto">
              <a:spcBef>
                <a:spcPts val="0"/>
              </a:spcBef>
              <a:spcAft>
                <a:spcPts val="0"/>
              </a:spcAft>
            </a:pPr>
            <a:r>
              <a:rPr lang="lv-LV" sz="2000" dirty="0" smtClean="0">
                <a:solidFill>
                  <a:prstClr val="black"/>
                </a:solidFill>
                <a:latin typeface="Arial Black"/>
                <a:ea typeface="+mn-ea"/>
              </a:rPr>
              <a:t>ESS </a:t>
            </a:r>
            <a:r>
              <a:rPr lang="lv-LV" sz="2000" dirty="0" err="1" smtClean="0">
                <a:solidFill>
                  <a:prstClr val="black"/>
                </a:solidFill>
                <a:latin typeface="Arial Black"/>
                <a:ea typeface="+mn-ea"/>
              </a:rPr>
              <a:t>Round</a:t>
            </a:r>
            <a:r>
              <a:rPr lang="lv-LV" sz="2000" dirty="0" smtClean="0">
                <a:solidFill>
                  <a:prstClr val="black"/>
                </a:solidFill>
                <a:latin typeface="Arial Black"/>
                <a:ea typeface="+mn-ea"/>
              </a:rPr>
              <a:t> 10: </a:t>
            </a:r>
            <a:r>
              <a:rPr lang="lv-LV" sz="2000" dirty="0" err="1" smtClean="0">
                <a:solidFill>
                  <a:prstClr val="black"/>
                </a:solidFill>
                <a:latin typeface="Arial Black"/>
                <a:ea typeface="+mn-ea"/>
              </a:rPr>
              <a:t>main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challenges</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ups</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and</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downs</a:t>
            </a:r>
            <a:endParaRPr lang="en-GB" sz="2000" dirty="0">
              <a:solidFill>
                <a:prstClr val="black"/>
              </a:solidFill>
              <a:latin typeface="Arial Black"/>
              <a:ea typeface="+mn-ea"/>
            </a:endParaRPr>
          </a:p>
        </p:txBody>
      </p:sp>
      <p:sp>
        <p:nvSpPr>
          <p:cNvPr id="9" name="Text Placeholder 2">
            <a:extLst>
              <a:ext uri="{FF2B5EF4-FFF2-40B4-BE49-F238E27FC236}">
                <a16:creationId xmlns:a16="http://schemas.microsoft.com/office/drawing/2014/main" id="{0D64F0AF-2ED0-4B4D-9530-E1E744B0F100}"/>
              </a:ext>
            </a:extLst>
          </p:cNvPr>
          <p:cNvSpPr txBox="1">
            <a:spLocks/>
          </p:cNvSpPr>
          <p:nvPr/>
        </p:nvSpPr>
        <p:spPr>
          <a:xfrm>
            <a:off x="326136" y="1417320"/>
            <a:ext cx="8555393" cy="5257800"/>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9350" indent="-285750">
              <a:spcBef>
                <a:spcPct val="20000"/>
              </a:spcBef>
              <a:buFont typeface="Arial" panose="020B0604020202020204" pitchFamily="34" charset="0"/>
              <a:buChar char="•"/>
              <a:defRPr/>
            </a:pPr>
            <a:r>
              <a:rPr lang="lv-LV" sz="1700" dirty="0" err="1" smtClean="0">
                <a:solidFill>
                  <a:srgbClr val="00B050"/>
                </a:solidFill>
                <a:effectLst>
                  <a:outerShdw blurRad="38100" dist="38100" dir="2700000" algn="tl">
                    <a:srgbClr val="000000">
                      <a:alpha val="43137"/>
                    </a:srgbClr>
                  </a:outerShdw>
                </a:effectLst>
                <a:latin typeface="Arial"/>
                <a:cs typeface="Arial"/>
              </a:rPr>
              <a:t>Individual-based</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sample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en-US" sz="1700" dirty="0" smtClean="0">
                <a:solidFill>
                  <a:srgbClr val="00B050"/>
                </a:solidFill>
                <a:effectLst>
                  <a:outerShdw blurRad="38100" dist="38100" dir="2700000" algn="tl">
                    <a:srgbClr val="000000">
                      <a:alpha val="43137"/>
                    </a:srgbClr>
                  </a:outerShdw>
                </a:effectLst>
                <a:latin typeface="Arial"/>
                <a:cs typeface="Arial"/>
              </a:rPr>
              <a:t>more practical</a:t>
            </a:r>
            <a:r>
              <a:rPr lang="lv-LV" sz="1700" dirty="0" smtClean="0">
                <a:solidFill>
                  <a:srgbClr val="00B050"/>
                </a:solidFill>
                <a:effectLst>
                  <a:outerShdw blurRad="38100" dist="38100" dir="2700000" algn="tl">
                    <a:srgbClr val="000000">
                      <a:alpha val="43137"/>
                    </a:srgbClr>
                  </a:outerShdw>
                </a:effectLst>
                <a:latin typeface="Arial"/>
                <a:cs typeface="Arial"/>
              </a:rPr>
              <a:t> as </a:t>
            </a:r>
            <a:r>
              <a:rPr lang="lv-LV" sz="1700" dirty="0" err="1" smtClean="0">
                <a:solidFill>
                  <a:srgbClr val="00B050"/>
                </a:solidFill>
                <a:effectLst>
                  <a:outerShdw blurRad="38100" dist="38100" dir="2700000" algn="tl">
                    <a:srgbClr val="000000">
                      <a:alpha val="43137"/>
                    </a:srgbClr>
                  </a:outerShdw>
                </a:effectLst>
                <a:latin typeface="Arial"/>
                <a:cs typeface="Arial"/>
              </a:rPr>
              <a:t>multistage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selection</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can</a:t>
            </a:r>
            <a:r>
              <a:rPr lang="lv-LV" sz="1700" dirty="0" smtClean="0">
                <a:solidFill>
                  <a:srgbClr val="00B050"/>
                </a:solidFill>
                <a:effectLst>
                  <a:outerShdw blurRad="38100" dist="38100" dir="2700000" algn="tl">
                    <a:srgbClr val="000000">
                      <a:alpha val="43137"/>
                    </a:srgbClr>
                  </a:outerShdw>
                </a:effectLst>
                <a:latin typeface="Arial"/>
                <a:cs typeface="Arial"/>
              </a:rPr>
              <a:t> be </a:t>
            </a:r>
            <a:r>
              <a:rPr lang="lv-LV" sz="1700" dirty="0" err="1" smtClean="0">
                <a:solidFill>
                  <a:srgbClr val="00B050"/>
                </a:solidFill>
                <a:effectLst>
                  <a:outerShdw blurRad="38100" dist="38100" dir="2700000" algn="tl">
                    <a:srgbClr val="000000">
                      <a:alpha val="43137"/>
                    </a:srgbClr>
                  </a:outerShdw>
                </a:effectLst>
                <a:latin typeface="Arial"/>
                <a:cs typeface="Arial"/>
              </a:rPr>
              <a:t>omitted</a:t>
            </a:r>
            <a:endParaRPr lang="lv-LV" sz="1700" dirty="0" smtClean="0">
              <a:solidFill>
                <a:srgbClr val="00B050"/>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err="1" smtClean="0">
                <a:solidFill>
                  <a:srgbClr val="00B050"/>
                </a:solidFill>
                <a:effectLst>
                  <a:outerShdw blurRad="38100" dist="38100" dir="2700000" algn="tl">
                    <a:srgbClr val="000000">
                      <a:alpha val="43137"/>
                    </a:srgbClr>
                  </a:outerShdw>
                </a:effectLst>
                <a:latin typeface="Arial"/>
                <a:cs typeface="Arial"/>
              </a:rPr>
              <a:t>Better</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sample</a:t>
            </a:r>
            <a:r>
              <a:rPr lang="lv-LV" sz="1700" dirty="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composition</a:t>
            </a:r>
            <a:r>
              <a:rPr lang="lv-LV" sz="1700" dirty="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than</a:t>
            </a:r>
            <a:r>
              <a:rPr lang="lv-LV" sz="1700" dirty="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in</a:t>
            </a:r>
            <a:r>
              <a:rPr lang="lv-LV" sz="1700" dirty="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Round</a:t>
            </a:r>
            <a:r>
              <a:rPr lang="lv-LV" sz="1700" dirty="0">
                <a:solidFill>
                  <a:srgbClr val="00B050"/>
                </a:solidFill>
                <a:effectLst>
                  <a:outerShdw blurRad="38100" dist="38100" dir="2700000" algn="tl">
                    <a:srgbClr val="000000">
                      <a:alpha val="43137"/>
                    </a:srgbClr>
                  </a:outerShdw>
                </a:effectLst>
                <a:latin typeface="Arial"/>
                <a:cs typeface="Arial"/>
              </a:rPr>
              <a:t> 9 (</a:t>
            </a:r>
            <a:r>
              <a:rPr lang="lv-LV" sz="1700" dirty="0" err="1">
                <a:solidFill>
                  <a:srgbClr val="00B050"/>
                </a:solidFill>
                <a:effectLst>
                  <a:outerShdw blurRad="38100" dist="38100" dir="2700000" algn="tl">
                    <a:srgbClr val="000000">
                      <a:alpha val="43137"/>
                    </a:srgbClr>
                  </a:outerShdw>
                </a:effectLst>
                <a:latin typeface="Arial"/>
                <a:cs typeface="Arial"/>
              </a:rPr>
              <a:t>within-household</a:t>
            </a:r>
            <a:r>
              <a:rPr lang="lv-LV" sz="1700" dirty="0">
                <a:solidFill>
                  <a:srgbClr val="00B050"/>
                </a:solidFill>
                <a:effectLst>
                  <a:outerShdw blurRad="38100" dist="38100" dir="2700000" algn="tl">
                    <a:srgbClr val="000000">
                      <a:alpha val="43137"/>
                    </a:srgbClr>
                  </a:outerShdw>
                </a:effectLst>
                <a:latin typeface="Arial"/>
                <a:cs typeface="Arial"/>
              </a:rPr>
              <a:t> </a:t>
            </a:r>
            <a:r>
              <a:rPr lang="lv-LV" sz="1700" dirty="0" err="1">
                <a:solidFill>
                  <a:srgbClr val="00B050"/>
                </a:solidFill>
                <a:effectLst>
                  <a:outerShdw blurRad="38100" dist="38100" dir="2700000" algn="tl">
                    <a:srgbClr val="000000">
                      <a:alpha val="43137"/>
                    </a:srgbClr>
                  </a:outerShdw>
                </a:effectLst>
                <a:latin typeface="Arial"/>
                <a:cs typeface="Arial"/>
              </a:rPr>
              <a:t>selection</a:t>
            </a:r>
            <a:r>
              <a:rPr lang="lv-LV" sz="1700" dirty="0" smtClean="0">
                <a:solidFill>
                  <a:srgbClr val="00B050"/>
                </a:solidFill>
                <a:effectLst>
                  <a:outerShdw blurRad="38100" dist="38100" dir="2700000" algn="tl">
                    <a:srgbClr val="000000">
                      <a:alpha val="43137"/>
                    </a:srgbClr>
                  </a:outerShdw>
                </a:effectLst>
                <a:latin typeface="Arial"/>
                <a:cs typeface="Arial"/>
              </a:rPr>
              <a:t>).</a:t>
            </a:r>
            <a:r>
              <a:rPr lang="en-US" sz="1700" dirty="0" smtClean="0">
                <a:solidFill>
                  <a:srgbClr val="00B050"/>
                </a:solidFill>
                <a:effectLst>
                  <a:outerShdw blurRad="38100" dist="38100" dir="2700000" algn="tl">
                    <a:srgbClr val="000000">
                      <a:alpha val="43137"/>
                    </a:srgbClr>
                  </a:outerShdw>
                </a:effectLst>
                <a:latin typeface="Arial"/>
                <a:cs typeface="Arial"/>
              </a:rPr>
              <a:t> </a:t>
            </a:r>
          </a:p>
          <a:p>
            <a:pPr marL="289350" indent="-285750">
              <a:spcBef>
                <a:spcPct val="20000"/>
              </a:spcBef>
              <a:buFont typeface="Arial" panose="020B0604020202020204" pitchFamily="34" charset="0"/>
              <a:buChar char="•"/>
              <a:defRPr/>
            </a:pPr>
            <a:r>
              <a:rPr lang="en-US" sz="1700" dirty="0" smtClean="0">
                <a:solidFill>
                  <a:srgbClr val="00B050"/>
                </a:solidFill>
                <a:effectLst>
                  <a:outerShdw blurRad="38100" dist="38100" dir="2700000" algn="tl">
                    <a:srgbClr val="000000">
                      <a:alpha val="43137"/>
                    </a:srgbClr>
                  </a:outerShdw>
                </a:effectLst>
                <a:latin typeface="Arial"/>
                <a:cs typeface="Arial"/>
              </a:rPr>
              <a:t>Sample parameters closer to those of the population in terms of gender, age, and region</a:t>
            </a:r>
            <a:endParaRPr lang="lv-LV" sz="1700" dirty="0" smtClean="0">
              <a:solidFill>
                <a:srgbClr val="00B050"/>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smtClean="0">
                <a:solidFill>
                  <a:srgbClr val="00B050"/>
                </a:solidFill>
                <a:effectLst>
                  <a:outerShdw blurRad="38100" dist="38100" dir="2700000" algn="tl">
                    <a:srgbClr val="000000">
                      <a:alpha val="43137"/>
                    </a:srgbClr>
                  </a:outerShdw>
                </a:effectLst>
                <a:latin typeface="Arial"/>
                <a:cs typeface="Arial"/>
              </a:rPr>
              <a:t>Respondents </a:t>
            </a:r>
            <a:r>
              <a:rPr lang="lv-LV" sz="1700" dirty="0" err="1" smtClean="0">
                <a:solidFill>
                  <a:srgbClr val="00B050"/>
                </a:solidFill>
                <a:effectLst>
                  <a:outerShdw blurRad="38100" dist="38100" dir="2700000" algn="tl">
                    <a:srgbClr val="000000">
                      <a:alpha val="43137"/>
                    </a:srgbClr>
                  </a:outerShdw>
                </a:effectLst>
                <a:latin typeface="Arial"/>
                <a:cs typeface="Arial"/>
              </a:rPr>
              <a:t>receive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reminders</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and</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can</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complete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the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lv-LV" sz="1700" dirty="0" err="1" smtClean="0">
                <a:solidFill>
                  <a:srgbClr val="00B050"/>
                </a:solidFill>
                <a:effectLst>
                  <a:outerShdw blurRad="38100" dist="38100" dir="2700000" algn="tl">
                    <a:srgbClr val="000000">
                      <a:alpha val="43137"/>
                    </a:srgbClr>
                  </a:outerShdw>
                </a:effectLst>
                <a:latin typeface="Arial"/>
                <a:cs typeface="Arial"/>
              </a:rPr>
              <a:t>questionnaire</a:t>
            </a:r>
            <a:r>
              <a:rPr lang="lv-LV" sz="1700" dirty="0" smtClean="0">
                <a:solidFill>
                  <a:srgbClr val="00B050"/>
                </a:solidFill>
                <a:effectLst>
                  <a:outerShdw blurRad="38100" dist="38100" dir="2700000" algn="tl">
                    <a:srgbClr val="000000">
                      <a:alpha val="43137"/>
                    </a:srgbClr>
                  </a:outerShdw>
                </a:effectLst>
                <a:latin typeface="Arial"/>
                <a:cs typeface="Arial"/>
              </a:rPr>
              <a:t> </a:t>
            </a:r>
            <a:r>
              <a:rPr lang="en-US" sz="1700" dirty="0" smtClean="0">
                <a:solidFill>
                  <a:srgbClr val="00B050"/>
                </a:solidFill>
                <a:effectLst>
                  <a:outerShdw blurRad="38100" dist="38100" dir="2700000" algn="tl">
                    <a:srgbClr val="000000">
                      <a:alpha val="43137"/>
                    </a:srgbClr>
                  </a:outerShdw>
                </a:effectLst>
                <a:latin typeface="Arial"/>
                <a:cs typeface="Arial"/>
              </a:rPr>
              <a:t>later if not able to fill it in in one iteration</a:t>
            </a:r>
            <a:endParaRPr lang="lv-LV" sz="1700" dirty="0" smtClean="0">
              <a:solidFill>
                <a:srgbClr val="00B050"/>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More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errors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made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by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respondents</a:t>
            </a:r>
          </a:p>
          <a:p>
            <a:pPr marL="289350" indent="-285750">
              <a:spcBef>
                <a:spcPct val="20000"/>
              </a:spcBef>
              <a:buFont typeface="Arial" panose="020B0604020202020204" pitchFamily="34" charset="0"/>
              <a:buChar char="•"/>
              <a:defRPr/>
            </a:pP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Instructions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accompanying</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some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more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complex</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questions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often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ignored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by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respondents; no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interviewer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fieldworker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hand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assist</a:t>
            </a:r>
            <a:endParaRPr lang="lv-LV" sz="1700" dirty="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Verbatim</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answers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open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questions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often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imprecise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inconsistent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hard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interpret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e.g</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partner’s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occupation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a:t>
            </a:r>
          </a:p>
          <a:p>
            <a:pPr marL="289350" indent="-285750">
              <a:spcBef>
                <a:spcPct val="20000"/>
              </a:spcBef>
              <a:buFont typeface="Arial" panose="020B0604020202020204" pitchFamily="34" charset="0"/>
              <a:buChar char="•"/>
              <a:defRPr/>
            </a:pP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Questions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other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household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members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demographic</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sometimes</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misread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ignored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or</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not</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filled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endParaRPr lang="lv-LV" sz="1700" dirty="0" smtClean="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Omissions on family members &amp; status make interpretation of answers harder</a:t>
            </a:r>
            <a:endParaRPr lang="lv-LV" sz="1700" dirty="0" smtClean="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No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way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to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check</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who filled in the questionnaire</a:t>
            </a:r>
            <a:endParaRPr lang="en-US" sz="1700" dirty="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Questionnaire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may</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be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too</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long</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and</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demotivating</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for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use</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in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a:t>
            </a:r>
            <a:r>
              <a:rPr lang="lv-LV" sz="1700" dirty="0" err="1" smtClean="0">
                <a:solidFill>
                  <a:schemeClr val="accent2">
                    <a:lumMod val="75000"/>
                  </a:schemeClr>
                </a:solidFill>
                <a:effectLst>
                  <a:outerShdw blurRad="38100" dist="38100" dir="2700000" algn="tl">
                    <a:srgbClr val="000000">
                      <a:alpha val="43137"/>
                    </a:srgbClr>
                  </a:outerShdw>
                </a:effectLst>
                <a:latin typeface="Arial"/>
                <a:cs typeface="Arial"/>
              </a:rPr>
              <a:t>self-completion</a:t>
            </a:r>
            <a:r>
              <a:rPr lang="lv-LV" sz="1700" dirty="0" smtClean="0">
                <a:solidFill>
                  <a:schemeClr val="accent2">
                    <a:lumMod val="75000"/>
                  </a:schemeClr>
                </a:solidFill>
                <a:effectLst>
                  <a:outerShdw blurRad="38100" dist="38100" dir="2700000" algn="tl">
                    <a:srgbClr val="000000">
                      <a:alpha val="43137"/>
                    </a:srgbClr>
                  </a:outerShdw>
                </a:effectLst>
                <a:latin typeface="Arial"/>
                <a:cs typeface="Arial"/>
              </a:rPr>
              <a:t> mode</a:t>
            </a:r>
            <a:endParaRPr lang="en-US" sz="1700" dirty="0" smtClean="0">
              <a:solidFill>
                <a:schemeClr val="accent2">
                  <a:lumMod val="75000"/>
                </a:schemeClr>
              </a:solidFill>
              <a:effectLst>
                <a:outerShdw blurRad="38100" dist="38100" dir="2700000" algn="tl">
                  <a:srgbClr val="000000">
                    <a:alpha val="43137"/>
                  </a:srgbClr>
                </a:outerShdw>
              </a:effectLst>
              <a:latin typeface="Arial"/>
              <a:cs typeface="Arial"/>
            </a:endParaRPr>
          </a:p>
          <a:p>
            <a:pPr marL="289350" indent="-285750">
              <a:spcBef>
                <a:spcPct val="20000"/>
              </a:spcBef>
              <a:buFont typeface="Arial" panose="020B0604020202020204" pitchFamily="34" charset="0"/>
              <a:buChar char="•"/>
              <a:defRPr/>
            </a:pPr>
            <a:r>
              <a:rPr lang="en-US" sz="1700" dirty="0" smtClean="0">
                <a:solidFill>
                  <a:schemeClr val="accent2">
                    <a:lumMod val="75000"/>
                  </a:schemeClr>
                </a:solidFill>
                <a:effectLst>
                  <a:outerShdw blurRad="38100" dist="38100" dir="2700000" algn="tl">
                    <a:srgbClr val="000000">
                      <a:alpha val="43137"/>
                    </a:srgbClr>
                  </a:outerShdw>
                </a:effectLst>
                <a:latin typeface="Arial"/>
                <a:cs typeface="Arial"/>
              </a:rPr>
              <a:t>Most of the pre-printed paper questionnaires never used</a:t>
            </a:r>
            <a:endParaRPr lang="lv-LV" sz="1700" dirty="0" smtClean="0">
              <a:solidFill>
                <a:schemeClr val="accent2">
                  <a:lumMod val="75000"/>
                </a:schemeClr>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503614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a:spcBef>
                <a:spcPct val="20000"/>
              </a:spcBef>
              <a:buFont typeface="Arial"/>
              <a:buChar char="•"/>
              <a:defRPr/>
            </a:pPr>
            <a:r>
              <a:rPr lang="en-US" b="1" dirty="0">
                <a:solidFill>
                  <a:prstClr val="black"/>
                </a:solidFill>
                <a:latin typeface="Arial"/>
                <a:cs typeface="Arial"/>
              </a:rPr>
              <a:t>First funded in 2001</a:t>
            </a:r>
            <a:br>
              <a:rPr lang="en-US" b="1" dirty="0">
                <a:solidFill>
                  <a:prstClr val="black"/>
                </a:solidFill>
                <a:latin typeface="Arial"/>
                <a:cs typeface="Arial"/>
              </a:rPr>
            </a:br>
            <a:r>
              <a:rPr lang="en-US" dirty="0">
                <a:solidFill>
                  <a:prstClr val="black"/>
                </a:solidFill>
                <a:latin typeface="Arial"/>
                <a:cs typeface="Arial"/>
              </a:rPr>
              <a:t>Funded by the European Commission, following preparatory work by Roger Jowell and Max </a:t>
            </a:r>
            <a:r>
              <a:rPr lang="en-US" dirty="0" err="1">
                <a:solidFill>
                  <a:prstClr val="black"/>
                </a:solidFill>
                <a:latin typeface="Arial"/>
                <a:cs typeface="Arial"/>
              </a:rPr>
              <a:t>Kaase</a:t>
            </a:r>
            <a:r>
              <a:rPr lang="en-US" dirty="0">
                <a:solidFill>
                  <a:prstClr val="black"/>
                </a:solidFill>
                <a:latin typeface="Arial"/>
                <a:cs typeface="Arial"/>
              </a:rPr>
              <a:t> at the European Science </a:t>
            </a:r>
            <a:r>
              <a:rPr lang="en-US" dirty="0" smtClean="0">
                <a:solidFill>
                  <a:prstClr val="black"/>
                </a:solidFill>
                <a:latin typeface="Arial"/>
                <a:cs typeface="Arial"/>
              </a:rPr>
              <a:t>Foundation</a:t>
            </a:r>
            <a:endParaRPr kumimoji="0" lang="lv-LV" sz="1600" b="1" i="0" u="none" strike="noStrike" kern="1200" cap="none" spc="0" normalizeH="0" baseline="0" noProof="0" dirty="0" smtClean="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ct val="20000"/>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Academic </a:t>
            </a:r>
            <a:r>
              <a:rPr kumimoji="0" lang="en-US" sz="1600" b="1" i="0" u="none" strike="noStrike" kern="1200" cap="none" spc="0" normalizeH="0" baseline="0" noProof="0" dirty="0">
                <a:ln>
                  <a:noFill/>
                </a:ln>
                <a:solidFill>
                  <a:prstClr val="black"/>
                </a:solidFill>
                <a:effectLst/>
                <a:uLnTx/>
                <a:uFillTx/>
                <a:latin typeface="Arial"/>
                <a:ea typeface="+mn-ea"/>
                <a:cs typeface="Arial"/>
              </a:rPr>
              <a:t>cross-national survey </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Measuring </a:t>
            </a:r>
            <a:r>
              <a:rPr kumimoji="0" lang="en-US" sz="1600" b="0" i="0" u="none" strike="noStrike" kern="1200" cap="none" spc="0" normalizeH="0" baseline="0" noProof="0" dirty="0" smtClean="0">
                <a:ln>
                  <a:noFill/>
                </a:ln>
                <a:solidFill>
                  <a:prstClr val="black"/>
                </a:solidFill>
                <a:effectLst/>
                <a:uLnTx/>
                <a:uFillTx/>
                <a:latin typeface="Arial"/>
                <a:ea typeface="+mn-ea"/>
                <a:cs typeface="Arial"/>
              </a:rPr>
              <a:t>attitudes</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a:t>
            </a:r>
            <a:r>
              <a:rPr kumimoji="0" lang="lv-LV" sz="1600" b="0" i="0" u="none" strike="noStrike" kern="1200" cap="none" spc="0" normalizeH="0" noProof="0" dirty="0" smtClean="0">
                <a:ln>
                  <a:noFill/>
                </a:ln>
                <a:solidFill>
                  <a:prstClr val="black"/>
                </a:solidFill>
                <a:effectLst/>
                <a:uLnTx/>
                <a:uFillTx/>
                <a:latin typeface="Arial"/>
                <a:ea typeface="+mn-ea"/>
                <a:cs typeface="Arial"/>
              </a:rPr>
              <a:t> </a:t>
            </a:r>
            <a:r>
              <a:rPr kumimoji="0" lang="en-US" sz="1600" b="0" i="0" u="none" strike="noStrike" kern="1200" cap="none" spc="0" normalizeH="0" baseline="0" noProof="0" dirty="0" err="1" smtClean="0">
                <a:ln>
                  <a:noFill/>
                </a:ln>
                <a:solidFill>
                  <a:prstClr val="black"/>
                </a:solidFill>
                <a:effectLst/>
                <a:uLnTx/>
                <a:uFillTx/>
                <a:latin typeface="Arial"/>
                <a:ea typeface="+mn-ea"/>
                <a:cs typeface="Arial"/>
              </a:rPr>
              <a:t>behaviour</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and</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demographics</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of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people</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in</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Europe</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but</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also</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incl</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Israel</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Turkey</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Ukraine</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 </a:t>
            </a:r>
            <a:r>
              <a:rPr kumimoji="0" lang="lv-LV" sz="1600" b="0" i="0" u="none" strike="noStrike" kern="1200" cap="none" spc="0" normalizeH="0" baseline="0" noProof="0" dirty="0" err="1" smtClean="0">
                <a:ln>
                  <a:noFill/>
                </a:ln>
                <a:solidFill>
                  <a:prstClr val="black"/>
                </a:solidFill>
                <a:effectLst/>
                <a:uLnTx/>
                <a:uFillTx/>
                <a:latin typeface="Arial"/>
                <a:ea typeface="+mn-ea"/>
                <a:cs typeface="Arial"/>
              </a:rPr>
              <a:t>etc</a:t>
            </a:r>
            <a:r>
              <a:rPr kumimoji="0" lang="lv-LV" sz="1600" b="0" i="0" u="none" strike="noStrike" kern="1200" cap="none" spc="0" normalizeH="0" baseline="0" noProof="0" dirty="0" smtClean="0">
                <a:ln>
                  <a:noFill/>
                </a:ln>
                <a:solidFill>
                  <a:prstClr val="black"/>
                </a:solidFill>
                <a:effectLst/>
                <a:uLnTx/>
                <a:uFillTx/>
                <a:latin typeface="Arial"/>
                <a:ea typeface="+mn-ea"/>
                <a:cs typeface="Arial"/>
              </a:rPr>
              <a:t>.)</a:t>
            </a:r>
            <a:endParaRPr lang="lv-LV" dirty="0">
              <a:solidFill>
                <a:prstClr val="black"/>
              </a:solidFill>
              <a:latin typeface="Arial"/>
              <a:cs typeface="Arial"/>
            </a:endParaRPr>
          </a:p>
          <a:p>
            <a:pPr marL="216000" marR="0" lvl="0" indent="-212400" algn="l" defTabSz="457200" rtl="0" eaLnBrk="1" fontAlgn="auto" latinLnBrk="0" hangingPunct="1">
              <a:lnSpc>
                <a:spcPct val="100000"/>
              </a:lnSpc>
              <a:spcBef>
                <a:spcPct val="20000"/>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10 </a:t>
            </a:r>
            <a:r>
              <a:rPr kumimoji="0" lang="en-US" sz="1600" b="1" i="0" u="none" strike="noStrike" kern="1200" cap="none" spc="0" normalizeH="0" baseline="0" noProof="0" dirty="0">
                <a:ln>
                  <a:noFill/>
                </a:ln>
                <a:solidFill>
                  <a:prstClr val="black"/>
                </a:solidFill>
                <a:effectLst/>
                <a:uLnTx/>
                <a:uFillTx/>
                <a:latin typeface="Arial"/>
                <a:ea typeface="+mn-ea"/>
                <a:cs typeface="Arial"/>
              </a:rPr>
              <a:t>rounds completed</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Every two years since 2002/03 - </a:t>
            </a:r>
            <a:br>
              <a:rPr kumimoji="0" lang="en-US" sz="1600" b="0"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in 39 participating countries</a:t>
            </a: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Face-to-face interviews R1-9</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The questionnaire lasts one-hour and has been translated into 50 </a:t>
            </a:r>
            <a:r>
              <a:rPr kumimoji="0" lang="en-US" sz="1600" b="0" i="0" u="none" strike="noStrike" kern="1200" cap="none" spc="0" normalizeH="0" baseline="0" noProof="0" dirty="0" smtClean="0">
                <a:ln>
                  <a:noFill/>
                </a:ln>
                <a:solidFill>
                  <a:prstClr val="black"/>
                </a:solidFill>
                <a:effectLst/>
                <a:uLnTx/>
                <a:uFillTx/>
                <a:latin typeface="Arial"/>
                <a:ea typeface="+mn-ea"/>
                <a:cs typeface="Arial"/>
              </a:rPr>
              <a:t>languages</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Text Placeholder 2">
            <a:extLst>
              <a:ext uri="{FF2B5EF4-FFF2-40B4-BE49-F238E27FC236}">
                <a16:creationId xmlns:a16="http://schemas.microsoft.com/office/drawing/2014/main" id="{723CB1C3-5B9A-44F1-A9D3-A59D78F52316}"/>
              </a:ext>
            </a:extLst>
          </p:cNvPr>
          <p:cNvSpPr txBox="1">
            <a:spLocks/>
          </p:cNvSpPr>
          <p:nvPr/>
        </p:nvSpPr>
        <p:spPr>
          <a:xfrm>
            <a:off x="4786727" y="2020824"/>
            <a:ext cx="3950109" cy="4214812"/>
          </a:xfrm>
          <a:prstGeom prst="rect">
            <a:avLst/>
          </a:prstGeom>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a:buFont typeface="Arial"/>
              <a:buChar char="•"/>
              <a:defRPr/>
            </a:pPr>
            <a:r>
              <a:rPr lang="en-US" b="1" dirty="0" smtClean="0">
                <a:solidFill>
                  <a:prstClr val="black"/>
                </a:solidFill>
                <a:latin typeface="Arial"/>
                <a:cs typeface="Arial"/>
              </a:rPr>
              <a:t>Self-completion </a:t>
            </a:r>
            <a:r>
              <a:rPr lang="en-US" b="1" dirty="0">
                <a:solidFill>
                  <a:prstClr val="black"/>
                </a:solidFill>
                <a:latin typeface="Arial"/>
                <a:cs typeface="Arial"/>
              </a:rPr>
              <a:t>methods in R10</a:t>
            </a:r>
            <a:r>
              <a:rPr lang="en-US" dirty="0">
                <a:solidFill>
                  <a:prstClr val="black"/>
                </a:solidFill>
                <a:latin typeface="Arial"/>
                <a:cs typeface="Arial"/>
              </a:rPr>
              <a:t/>
            </a:r>
            <a:br>
              <a:rPr lang="en-US" dirty="0">
                <a:solidFill>
                  <a:prstClr val="black"/>
                </a:solidFill>
                <a:latin typeface="Arial"/>
                <a:cs typeface="Arial"/>
              </a:rPr>
            </a:br>
            <a:r>
              <a:rPr lang="en-US" dirty="0">
                <a:solidFill>
                  <a:prstClr val="black"/>
                </a:solidFill>
                <a:latin typeface="Arial"/>
                <a:cs typeface="Arial"/>
              </a:rPr>
              <a:t>Due to the pandemic, national teams could implement self-completion methods in Round 10 for the first </a:t>
            </a:r>
            <a:r>
              <a:rPr lang="en-US" dirty="0" smtClean="0">
                <a:solidFill>
                  <a:prstClr val="black"/>
                </a:solidFill>
                <a:latin typeface="Arial"/>
                <a:cs typeface="Arial"/>
              </a:rPr>
              <a:t>time</a:t>
            </a:r>
            <a:endParaRPr kumimoji="0" lang="lv-LV" sz="1600" b="1" i="0" u="none" strike="noStrike" kern="1200" cap="none" spc="0" normalizeH="0" baseline="0" noProof="0" dirty="0" smtClean="0">
              <a:ln>
                <a:noFill/>
              </a:ln>
              <a:solidFill>
                <a:prstClr val="black"/>
              </a:solidFill>
              <a:effectLst/>
              <a:uLnTx/>
              <a:uFillTx/>
              <a:latin typeface="Arial"/>
              <a:ea typeface="+mn-ea"/>
              <a:cs typeface="Arial"/>
            </a:endParaRP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All </a:t>
            </a:r>
            <a:r>
              <a:rPr kumimoji="0" lang="en-US" sz="1600" b="1" i="0" u="none" strike="noStrike" kern="1200" cap="none" spc="0" normalizeH="0" baseline="0" noProof="0" dirty="0">
                <a:ln>
                  <a:noFill/>
                </a:ln>
                <a:solidFill>
                  <a:prstClr val="black"/>
                </a:solidFill>
                <a:effectLst/>
                <a:uLnTx/>
                <a:uFillTx/>
                <a:latin typeface="Arial"/>
                <a:ea typeface="+mn-ea"/>
                <a:cs typeface="Arial"/>
              </a:rPr>
              <a:t>data free for non-commercial use</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i="0" u="none" strike="noStrike" kern="1200" cap="none" spc="0" normalizeH="0" baseline="0" noProof="0" dirty="0">
                <a:ln>
                  <a:noFill/>
                </a:ln>
                <a:solidFill>
                  <a:prstClr val="black"/>
                </a:solidFill>
                <a:effectLst/>
                <a:uLnTx/>
                <a:uFillTx/>
                <a:latin typeface="Arial"/>
                <a:ea typeface="+mn-ea"/>
                <a:cs typeface="Arial"/>
              </a:rPr>
              <a:t>A</a:t>
            </a:r>
            <a:r>
              <a:rPr kumimoji="0" lang="en-US" sz="1600" b="0" i="0" u="none" strike="noStrike" kern="1200" cap="none" spc="0" normalizeH="0" baseline="0" noProof="0" dirty="0">
                <a:ln>
                  <a:noFill/>
                </a:ln>
                <a:solidFill>
                  <a:prstClr val="black"/>
                </a:solidFill>
                <a:effectLst/>
                <a:uLnTx/>
                <a:uFillTx/>
                <a:latin typeface="Arial"/>
                <a:ea typeface="+mn-ea"/>
                <a:cs typeface="Arial"/>
              </a:rPr>
              <a:t>vailable to download from the ESS Data Portal in a range of file formats for statistical software programmes</a:t>
            </a: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a:rPr>
              <a:t>Over </a:t>
            </a:r>
            <a:r>
              <a:rPr kumimoji="0" lang="en-US" sz="1600" b="1" i="0" u="none" strike="noStrike" kern="1200" cap="none" spc="0" normalizeH="0" baseline="0" noProof="0" dirty="0">
                <a:ln>
                  <a:noFill/>
                </a:ln>
                <a:solidFill>
                  <a:prstClr val="black"/>
                </a:solidFill>
                <a:effectLst/>
                <a:uLnTx/>
                <a:uFillTx/>
                <a:latin typeface="Arial"/>
                <a:ea typeface="+mn-ea"/>
                <a:cs typeface="Arial"/>
              </a:rPr>
              <a:t>215,000 registered users</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More than 65% students</a:t>
            </a:r>
          </a:p>
          <a:p>
            <a:pPr marL="216000" marR="0" lvl="0" indent="-212400" algn="l" defTabSz="457200" rtl="0" eaLnBrk="1" fontAlgn="auto" latinLnBrk="0" hangingPunct="1">
              <a:lnSpc>
                <a:spcPct val="100000"/>
              </a:lnSpc>
              <a:spcBef>
                <a:spcPts val="1224"/>
              </a:spcBef>
              <a:spcAft>
                <a:spcPts val="0"/>
              </a:spcAft>
              <a:buClrTx/>
              <a:buSzPct val="130000"/>
              <a:buFont typeface="Arial"/>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a:rPr>
              <a:t>6,585 academic publications</a:t>
            </a:r>
            <a:br>
              <a:rPr kumimoji="0" lang="en-US" sz="1600" b="1" i="0" u="none" strike="noStrike" kern="1200" cap="none" spc="0" normalizeH="0" baseline="0" noProof="0" dirty="0">
                <a:ln>
                  <a:noFill/>
                </a:ln>
                <a:solidFill>
                  <a:prstClr val="black"/>
                </a:solidFill>
                <a:effectLst/>
                <a:uLnTx/>
                <a:uFillTx/>
                <a:latin typeface="Arial"/>
                <a:ea typeface="+mn-ea"/>
                <a:cs typeface="Arial"/>
              </a:rPr>
            </a:br>
            <a:r>
              <a:rPr kumimoji="0" lang="en-US" sz="1600" b="0" i="0" u="none" strike="noStrike" kern="1200" cap="none" spc="0" normalizeH="0" baseline="0" noProof="0" dirty="0">
                <a:ln>
                  <a:noFill/>
                </a:ln>
                <a:solidFill>
                  <a:prstClr val="black"/>
                </a:solidFill>
                <a:effectLst/>
                <a:uLnTx/>
                <a:uFillTx/>
                <a:latin typeface="Arial"/>
                <a:ea typeface="+mn-ea"/>
                <a:cs typeface="Arial"/>
              </a:rPr>
              <a:t>Journal articles, books, working and conference papers that analysed our data have been published (2003-22)</a:t>
            </a:r>
          </a:p>
        </p:txBody>
      </p:sp>
      <p:sp>
        <p:nvSpPr>
          <p:cNvPr id="5" name="Rectangle 4">
            <a:extLst>
              <a:ext uri="{FF2B5EF4-FFF2-40B4-BE49-F238E27FC236}">
                <a16:creationId xmlns:a16="http://schemas.microsoft.com/office/drawing/2014/main" id="{2A9BB006-35CA-424C-AA73-5130A3947706}"/>
              </a:ext>
            </a:extLst>
          </p:cNvPr>
          <p:cNvSpPr/>
          <p:nvPr/>
        </p:nvSpPr>
        <p:spPr>
          <a:xfrm>
            <a:off x="402336" y="1269517"/>
            <a:ext cx="6410840" cy="400110"/>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a:ea typeface="ヒラギノ角ゴ Pro W3" charset="0"/>
              </a:rPr>
              <a:t>European Social Survey: Overview</a:t>
            </a:r>
          </a:p>
        </p:txBody>
      </p:sp>
      <p:sp>
        <p:nvSpPr>
          <p:cNvPr id="6" name="Slide Number Placeholder 1">
            <a:extLst>
              <a:ext uri="{FF2B5EF4-FFF2-40B4-BE49-F238E27FC236}">
                <a16:creationId xmlns:a16="http://schemas.microsoft.com/office/drawing/2014/main" id="{9F647550-AD13-4220-BB14-1BEF3B591900}"/>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CE4D09-E06F-854B-BFF1-D157BAEBE1EF}" type="slidenum">
              <a:rPr kumimoji="0" lang="en-US" sz="1200" b="1"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prstClr val="white"/>
              </a:solidFill>
              <a:effectLst/>
              <a:uLnTx/>
              <a:uFillTx/>
              <a:latin typeface="Arial" charset="0"/>
              <a:ea typeface="ヒラギノ角ゴ Pro W3" charset="0"/>
            </a:endParaRPr>
          </a:p>
        </p:txBody>
      </p:sp>
    </p:spTree>
    <p:extLst>
      <p:ext uri="{BB962C8B-B14F-4D97-AF65-F5344CB8AC3E}">
        <p14:creationId xmlns:p14="http://schemas.microsoft.com/office/powerpoint/2010/main" val="193525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20</a:t>
            </a:fld>
            <a:endParaRPr lang="en-US" b="1" dirty="0">
              <a:solidFill>
                <a:schemeClr val="bg1"/>
              </a:solidFill>
            </a:endParaRPr>
          </a:p>
        </p:txBody>
      </p:sp>
      <p:sp>
        <p:nvSpPr>
          <p:cNvPr id="8" name="Rectangle 7">
            <a:extLst>
              <a:ext uri="{FF2B5EF4-FFF2-40B4-BE49-F238E27FC236}">
                <a16:creationId xmlns:a16="http://schemas.microsoft.com/office/drawing/2014/main" id="{D2011A6D-0BE1-4434-9A64-100154B3508C}"/>
              </a:ext>
            </a:extLst>
          </p:cNvPr>
          <p:cNvSpPr/>
          <p:nvPr/>
        </p:nvSpPr>
        <p:spPr>
          <a:xfrm>
            <a:off x="326135" y="982306"/>
            <a:ext cx="8555394" cy="400110"/>
          </a:xfrm>
          <a:prstGeom prst="rect">
            <a:avLst/>
          </a:prstGeom>
        </p:spPr>
        <p:txBody>
          <a:bodyPr wrap="square">
            <a:spAutoFit/>
          </a:bodyPr>
          <a:lstStyle/>
          <a:p>
            <a:pPr lvl="0" fontAlgn="auto">
              <a:spcBef>
                <a:spcPts val="0"/>
              </a:spcBef>
              <a:spcAft>
                <a:spcPts val="0"/>
              </a:spcAft>
            </a:pPr>
            <a:r>
              <a:rPr lang="lv-LV" sz="2000" dirty="0" err="1" smtClean="0">
                <a:solidFill>
                  <a:prstClr val="black"/>
                </a:solidFill>
                <a:latin typeface="Arial Black"/>
                <a:ea typeface="+mn-ea"/>
              </a:rPr>
              <a:t>Self-completion</a:t>
            </a:r>
            <a:r>
              <a:rPr lang="lv-LV" sz="2000" dirty="0" smtClean="0">
                <a:solidFill>
                  <a:prstClr val="black"/>
                </a:solidFill>
                <a:latin typeface="Arial Black"/>
                <a:ea typeface="+mn-ea"/>
              </a:rPr>
              <a:t> </a:t>
            </a:r>
            <a:r>
              <a:rPr lang="lv-LV" sz="2000" dirty="0" err="1" smtClean="0">
                <a:solidFill>
                  <a:prstClr val="black"/>
                </a:solidFill>
                <a:latin typeface="Arial Black"/>
                <a:ea typeface="+mn-ea"/>
              </a:rPr>
              <a:t>switch</a:t>
            </a:r>
            <a:r>
              <a:rPr lang="lv-LV" sz="2000" dirty="0" smtClean="0">
                <a:solidFill>
                  <a:prstClr val="black"/>
                </a:solidFill>
                <a:latin typeface="Arial Black"/>
                <a:ea typeface="+mn-ea"/>
              </a:rPr>
              <a:t> of ESS </a:t>
            </a:r>
            <a:r>
              <a:rPr lang="lv-LV" sz="2000" dirty="0" err="1" smtClean="0">
                <a:solidFill>
                  <a:prstClr val="black"/>
                </a:solidFill>
                <a:latin typeface="Arial Black"/>
                <a:ea typeface="+mn-ea"/>
              </a:rPr>
              <a:t>pla</a:t>
            </a:r>
            <a:r>
              <a:rPr lang="en-US" sz="2000" dirty="0" smtClean="0">
                <a:solidFill>
                  <a:prstClr val="black"/>
                </a:solidFill>
                <a:latin typeface="Arial Black"/>
                <a:ea typeface="+mn-ea"/>
              </a:rPr>
              <a:t>n</a:t>
            </a:r>
            <a:r>
              <a:rPr lang="lv-LV" sz="2000" dirty="0" err="1" smtClean="0">
                <a:solidFill>
                  <a:prstClr val="black"/>
                </a:solidFill>
                <a:latin typeface="Arial Black"/>
                <a:ea typeface="+mn-ea"/>
              </a:rPr>
              <a:t>ned</a:t>
            </a:r>
            <a:r>
              <a:rPr lang="lv-LV" sz="2000" dirty="0" smtClean="0">
                <a:solidFill>
                  <a:prstClr val="black"/>
                </a:solidFill>
                <a:latin typeface="Arial Black"/>
                <a:ea typeface="+mn-ea"/>
              </a:rPr>
              <a:t> for </a:t>
            </a:r>
            <a:r>
              <a:rPr lang="lv-LV" sz="2000" dirty="0" err="1" smtClean="0">
                <a:solidFill>
                  <a:prstClr val="black"/>
                </a:solidFill>
                <a:latin typeface="Arial Black"/>
                <a:ea typeface="+mn-ea"/>
              </a:rPr>
              <a:t>Round</a:t>
            </a:r>
            <a:r>
              <a:rPr lang="lv-LV" sz="2000" dirty="0" smtClean="0">
                <a:solidFill>
                  <a:prstClr val="black"/>
                </a:solidFill>
                <a:latin typeface="Arial Black"/>
                <a:ea typeface="+mn-ea"/>
              </a:rPr>
              <a:t> 13 (2027)</a:t>
            </a:r>
            <a:endParaRPr lang="en-GB" sz="2000" dirty="0">
              <a:solidFill>
                <a:prstClr val="black"/>
              </a:solidFill>
              <a:latin typeface="Arial Black"/>
              <a:ea typeface="+mn-ea"/>
            </a:endParaRPr>
          </a:p>
        </p:txBody>
      </p:sp>
      <p:sp>
        <p:nvSpPr>
          <p:cNvPr id="9" name="Text Placeholder 2">
            <a:extLst>
              <a:ext uri="{FF2B5EF4-FFF2-40B4-BE49-F238E27FC236}">
                <a16:creationId xmlns:a16="http://schemas.microsoft.com/office/drawing/2014/main" id="{0D64F0AF-2ED0-4B4D-9530-E1E744B0F100}"/>
              </a:ext>
            </a:extLst>
          </p:cNvPr>
          <p:cNvSpPr txBox="1">
            <a:spLocks/>
          </p:cNvSpPr>
          <p:nvPr/>
        </p:nvSpPr>
        <p:spPr>
          <a:xfrm>
            <a:off x="556577" y="1620714"/>
            <a:ext cx="8324952" cy="461492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spcAft>
                <a:spcPts val="400"/>
              </a:spcAft>
              <a:defRPr/>
            </a:pPr>
            <a:r>
              <a:rPr lang="en-US" sz="1800" dirty="0" smtClean="0">
                <a:solidFill>
                  <a:prstClr val="black"/>
                </a:solidFill>
                <a:latin typeface="Arial Black"/>
              </a:rPr>
              <a:t>Background</a:t>
            </a:r>
            <a:endParaRPr lang="en-US" sz="1800" dirty="0" smtClean="0">
              <a:solidFill>
                <a:prstClr val="black"/>
              </a:solidFill>
              <a:latin typeface="Arial"/>
              <a:cs typeface="Arial"/>
            </a:endParaRPr>
          </a:p>
          <a:p>
            <a:pPr marL="289350" indent="-285750">
              <a:spcBef>
                <a:spcPts val="400"/>
              </a:spcBef>
              <a:spcAft>
                <a:spcPts val="400"/>
              </a:spcAft>
              <a:buFont typeface="Arial" panose="020B0604020202020204" pitchFamily="34" charset="0"/>
              <a:buChar char="•"/>
              <a:defRPr/>
            </a:pPr>
            <a:r>
              <a:rPr lang="lv-LV" sz="1800" dirty="0" smtClean="0">
                <a:solidFill>
                  <a:prstClr val="black"/>
                </a:solidFill>
                <a:latin typeface="Arial"/>
                <a:cs typeface="Arial"/>
              </a:rPr>
              <a:t>Lowering </a:t>
            </a:r>
            <a:r>
              <a:rPr lang="lv-LV" sz="1800" dirty="0" err="1" smtClean="0">
                <a:solidFill>
                  <a:prstClr val="black"/>
                </a:solidFill>
                <a:latin typeface="Arial"/>
                <a:cs typeface="Arial"/>
              </a:rPr>
              <a:t>response</a:t>
            </a:r>
            <a:r>
              <a:rPr lang="lv-LV" sz="1800" dirty="0" smtClean="0">
                <a:solidFill>
                  <a:prstClr val="black"/>
                </a:solidFill>
                <a:latin typeface="Arial"/>
                <a:cs typeface="Arial"/>
              </a:rPr>
              <a:t> </a:t>
            </a:r>
            <a:r>
              <a:rPr lang="lv-LV" sz="1800" dirty="0" err="1" smtClean="0">
                <a:solidFill>
                  <a:prstClr val="black"/>
                </a:solidFill>
                <a:latin typeface="Arial"/>
                <a:cs typeface="Arial"/>
              </a:rPr>
              <a:t>rates</a:t>
            </a:r>
            <a:r>
              <a:rPr lang="lv-LV" sz="1800" dirty="0" smtClean="0">
                <a:solidFill>
                  <a:prstClr val="black"/>
                </a:solidFill>
                <a:latin typeface="Arial"/>
                <a:cs typeface="Arial"/>
              </a:rPr>
              <a:t> </a:t>
            </a:r>
            <a:r>
              <a:rPr lang="lv-LV" sz="1800" dirty="0" err="1" smtClean="0">
                <a:solidFill>
                  <a:prstClr val="black"/>
                </a:solidFill>
                <a:latin typeface="Arial"/>
                <a:cs typeface="Arial"/>
              </a:rPr>
              <a:t>in</a:t>
            </a:r>
            <a:r>
              <a:rPr lang="lv-LV" sz="1800" dirty="0" smtClean="0">
                <a:solidFill>
                  <a:prstClr val="black"/>
                </a:solidFill>
                <a:latin typeface="Arial"/>
                <a:cs typeface="Arial"/>
              </a:rPr>
              <a:t> </a:t>
            </a:r>
            <a:r>
              <a:rPr lang="lv-LV" sz="1800" dirty="0" err="1" smtClean="0">
                <a:solidFill>
                  <a:prstClr val="black"/>
                </a:solidFill>
                <a:latin typeface="Arial"/>
                <a:cs typeface="Arial"/>
              </a:rPr>
              <a:t>face-to-face</a:t>
            </a:r>
            <a:r>
              <a:rPr lang="lv-LV" sz="1800" dirty="0" smtClean="0">
                <a:solidFill>
                  <a:prstClr val="black"/>
                </a:solidFill>
                <a:latin typeface="Arial"/>
                <a:cs typeface="Arial"/>
              </a:rPr>
              <a:t> mode</a:t>
            </a:r>
          </a:p>
          <a:p>
            <a:pPr marL="289350" indent="-285750">
              <a:spcBef>
                <a:spcPts val="400"/>
              </a:spcBef>
              <a:spcAft>
                <a:spcPts val="400"/>
              </a:spcAft>
              <a:buFont typeface="Arial" panose="020B0604020202020204" pitchFamily="34" charset="0"/>
              <a:buChar char="•"/>
              <a:defRPr/>
            </a:pPr>
            <a:r>
              <a:rPr lang="lv-LV" sz="1800" dirty="0" err="1" smtClean="0">
                <a:solidFill>
                  <a:prstClr val="black"/>
                </a:solidFill>
                <a:latin typeface="Arial"/>
                <a:cs typeface="Arial"/>
              </a:rPr>
              <a:t>Rising</a:t>
            </a:r>
            <a:r>
              <a:rPr lang="lv-LV" sz="1800" dirty="0" smtClean="0">
                <a:solidFill>
                  <a:prstClr val="black"/>
                </a:solidFill>
                <a:latin typeface="Arial"/>
                <a:cs typeface="Arial"/>
              </a:rPr>
              <a:t> </a:t>
            </a:r>
            <a:r>
              <a:rPr lang="lv-LV" sz="1800" dirty="0" err="1" smtClean="0">
                <a:solidFill>
                  <a:prstClr val="black"/>
                </a:solidFill>
                <a:latin typeface="Arial"/>
                <a:cs typeface="Arial"/>
              </a:rPr>
              <a:t>costs</a:t>
            </a:r>
            <a:r>
              <a:rPr lang="lv-LV" sz="1800" dirty="0" smtClean="0">
                <a:solidFill>
                  <a:prstClr val="black"/>
                </a:solidFill>
                <a:latin typeface="Arial"/>
                <a:cs typeface="Arial"/>
              </a:rPr>
              <a:t> of </a:t>
            </a:r>
            <a:r>
              <a:rPr lang="lv-LV" sz="1800" dirty="0" err="1" smtClean="0">
                <a:solidFill>
                  <a:prstClr val="black"/>
                </a:solidFill>
                <a:latin typeface="Arial"/>
                <a:cs typeface="Arial"/>
              </a:rPr>
              <a:t>fieldwork</a:t>
            </a:r>
            <a:r>
              <a:rPr lang="lv-LV" sz="1800" dirty="0" smtClean="0">
                <a:solidFill>
                  <a:prstClr val="black"/>
                </a:solidFill>
                <a:latin typeface="Arial"/>
                <a:cs typeface="Arial"/>
              </a:rPr>
              <a:t> (</a:t>
            </a:r>
            <a:r>
              <a:rPr lang="lv-LV" sz="1800" dirty="0" err="1" smtClean="0">
                <a:solidFill>
                  <a:prstClr val="black"/>
                </a:solidFill>
                <a:latin typeface="Arial"/>
                <a:cs typeface="Arial"/>
              </a:rPr>
              <a:t>renumeration</a:t>
            </a:r>
            <a:r>
              <a:rPr lang="lv-LV" sz="1800" dirty="0" smtClean="0">
                <a:solidFill>
                  <a:prstClr val="black"/>
                </a:solidFill>
                <a:latin typeface="Arial"/>
                <a:cs typeface="Arial"/>
              </a:rPr>
              <a:t>, </a:t>
            </a:r>
            <a:r>
              <a:rPr lang="lv-LV" sz="1800" dirty="0" err="1" smtClean="0">
                <a:solidFill>
                  <a:prstClr val="black"/>
                </a:solidFill>
                <a:latin typeface="Arial"/>
                <a:cs typeface="Arial"/>
              </a:rPr>
              <a:t>traveling</a:t>
            </a:r>
            <a:r>
              <a:rPr lang="lv-LV" sz="1800" dirty="0" smtClean="0">
                <a:solidFill>
                  <a:prstClr val="black"/>
                </a:solidFill>
                <a:latin typeface="Arial"/>
                <a:cs typeface="Arial"/>
              </a:rPr>
              <a:t>, respondent </a:t>
            </a:r>
            <a:r>
              <a:rPr lang="lv-LV" sz="1800" dirty="0" err="1" smtClean="0">
                <a:solidFill>
                  <a:prstClr val="black"/>
                </a:solidFill>
                <a:latin typeface="Arial"/>
                <a:cs typeface="Arial"/>
              </a:rPr>
              <a:t>incentives</a:t>
            </a:r>
            <a:r>
              <a:rPr lang="lv-LV" sz="1800" dirty="0" smtClean="0">
                <a:solidFill>
                  <a:prstClr val="black"/>
                </a:solidFill>
                <a:latin typeface="Arial"/>
                <a:cs typeface="Arial"/>
              </a:rPr>
              <a:t>)</a:t>
            </a:r>
            <a:endParaRPr lang="en-US" sz="1800" dirty="0" smtClean="0">
              <a:solidFill>
                <a:prstClr val="black"/>
              </a:solidFill>
              <a:latin typeface="Arial"/>
              <a:cs typeface="Arial"/>
            </a:endParaRP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Doorstep contact difficulties</a:t>
            </a:r>
            <a:endParaRPr lang="lv-LV" sz="1800" dirty="0" smtClean="0">
              <a:solidFill>
                <a:prstClr val="black"/>
              </a:solidFill>
              <a:latin typeface="Arial"/>
              <a:cs typeface="Arial"/>
            </a:endParaRP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Few</a:t>
            </a:r>
            <a:r>
              <a:rPr lang="lv-LV" sz="1800" dirty="0" smtClean="0">
                <a:solidFill>
                  <a:prstClr val="black"/>
                </a:solidFill>
                <a:latin typeface="Arial"/>
                <a:cs typeface="Arial"/>
              </a:rPr>
              <a:t> </a:t>
            </a:r>
            <a:r>
              <a:rPr lang="lv-LV" sz="1800" dirty="0" err="1" smtClean="0">
                <a:solidFill>
                  <a:prstClr val="black"/>
                </a:solidFill>
                <a:latin typeface="Arial"/>
                <a:cs typeface="Arial"/>
              </a:rPr>
              <a:t>survey</a:t>
            </a:r>
            <a:r>
              <a:rPr lang="lv-LV" sz="1800" dirty="0" smtClean="0">
                <a:solidFill>
                  <a:prstClr val="black"/>
                </a:solidFill>
                <a:latin typeface="Arial"/>
                <a:cs typeface="Arial"/>
              </a:rPr>
              <a:t> </a:t>
            </a:r>
            <a:r>
              <a:rPr lang="lv-LV" sz="1800" dirty="0" err="1" smtClean="0">
                <a:solidFill>
                  <a:prstClr val="black"/>
                </a:solidFill>
                <a:latin typeface="Arial"/>
                <a:cs typeface="Arial"/>
              </a:rPr>
              <a:t>agencies</a:t>
            </a:r>
            <a:r>
              <a:rPr lang="lv-LV" sz="1800" dirty="0" smtClean="0">
                <a:solidFill>
                  <a:prstClr val="black"/>
                </a:solidFill>
                <a:latin typeface="Arial"/>
                <a:cs typeface="Arial"/>
              </a:rPr>
              <a:t> </a:t>
            </a:r>
            <a:r>
              <a:rPr lang="lv-LV" sz="1800" dirty="0" err="1" smtClean="0">
                <a:solidFill>
                  <a:prstClr val="black"/>
                </a:solidFill>
                <a:latin typeface="Arial"/>
                <a:cs typeface="Arial"/>
              </a:rPr>
              <a:t>meeting</a:t>
            </a:r>
            <a:r>
              <a:rPr lang="lv-LV" sz="1800" dirty="0" smtClean="0">
                <a:solidFill>
                  <a:prstClr val="black"/>
                </a:solidFill>
                <a:latin typeface="Arial"/>
                <a:cs typeface="Arial"/>
              </a:rPr>
              <a:t> </a:t>
            </a:r>
            <a:r>
              <a:rPr lang="lv-LV" sz="1800" dirty="0" err="1" smtClean="0">
                <a:solidFill>
                  <a:prstClr val="black"/>
                </a:solidFill>
                <a:latin typeface="Arial"/>
                <a:cs typeface="Arial"/>
              </a:rPr>
              <a:t>the</a:t>
            </a:r>
            <a:r>
              <a:rPr lang="lv-LV" sz="1800" dirty="0" smtClean="0">
                <a:solidFill>
                  <a:prstClr val="black"/>
                </a:solidFill>
                <a:latin typeface="Arial"/>
                <a:cs typeface="Arial"/>
              </a:rPr>
              <a:t> </a:t>
            </a:r>
            <a:r>
              <a:rPr lang="en-US" sz="1800" dirty="0" smtClean="0">
                <a:solidFill>
                  <a:prstClr val="black"/>
                </a:solidFill>
                <a:latin typeface="Arial"/>
                <a:cs typeface="Arial"/>
              </a:rPr>
              <a:t>stringent methodological &amp; fieldwork requirements of the ESS (capacity, experience, staff, etc.), especially in smaller and less rich countries</a:t>
            </a:r>
          </a:p>
          <a:p>
            <a:pPr>
              <a:spcBef>
                <a:spcPts val="400"/>
              </a:spcBef>
              <a:spcAft>
                <a:spcPts val="400"/>
              </a:spcAft>
              <a:defRPr/>
            </a:pPr>
            <a:r>
              <a:rPr lang="en-US" sz="1800" b="1" dirty="0" smtClean="0">
                <a:solidFill>
                  <a:prstClr val="black"/>
                </a:solidFill>
                <a:latin typeface="Arial Black" panose="020B0A04020102020204" pitchFamily="34" charset="0"/>
                <a:cs typeface="Arial"/>
              </a:rPr>
              <a:t>Challenges</a:t>
            </a: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Adapting questionnaire layout to PCs, smartphone screens etc.</a:t>
            </a: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Questionnaire length considerations</a:t>
            </a: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Choice or development of optimal web-based platform for data collection &amp; recording</a:t>
            </a:r>
          </a:p>
          <a:p>
            <a:pPr marL="289350" indent="-285750">
              <a:spcBef>
                <a:spcPts val="400"/>
              </a:spcBef>
              <a:spcAft>
                <a:spcPts val="400"/>
              </a:spcAft>
              <a:buFont typeface="Arial" panose="020B0604020202020204" pitchFamily="34" charset="0"/>
              <a:buChar char="•"/>
              <a:defRPr/>
            </a:pPr>
            <a:r>
              <a:rPr lang="en-US" sz="1800" dirty="0" smtClean="0">
                <a:solidFill>
                  <a:prstClr val="black"/>
                </a:solidFill>
                <a:latin typeface="Arial"/>
                <a:cs typeface="Arial"/>
              </a:rPr>
              <a:t>…etc.</a:t>
            </a:r>
            <a:endParaRPr lang="en-US" sz="1800" dirty="0">
              <a:solidFill>
                <a:prstClr val="black"/>
              </a:solidFill>
              <a:latin typeface="Arial"/>
              <a:cs typeface="Arial"/>
            </a:endParaRPr>
          </a:p>
        </p:txBody>
      </p:sp>
    </p:spTree>
    <p:extLst>
      <p:ext uri="{BB962C8B-B14F-4D97-AF65-F5344CB8AC3E}">
        <p14:creationId xmlns:p14="http://schemas.microsoft.com/office/powerpoint/2010/main" val="20861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75E6A97-3117-0746-B42C-0205808DEADD}"/>
              </a:ext>
            </a:extLst>
          </p:cNvPr>
          <p:cNvSpPr>
            <a:spLocks noGrp="1"/>
          </p:cNvSpPr>
          <p:nvPr>
            <p:ph type="body" sz="quarter" idx="11"/>
          </p:nvPr>
        </p:nvSpPr>
        <p:spPr>
          <a:xfrm>
            <a:off x="1049337" y="4259434"/>
            <a:ext cx="4123795" cy="313791"/>
          </a:xfrm>
        </p:spPr>
        <p:txBody>
          <a:bodyPr/>
          <a:lstStyle/>
          <a:p>
            <a:r>
              <a:rPr lang="lv-LV" dirty="0" smtClean="0">
                <a:solidFill>
                  <a:schemeClr val="tx1"/>
                </a:solidFill>
                <a:highlight>
                  <a:srgbClr val="FFFF00"/>
                </a:highlight>
              </a:rPr>
              <a:t>Jurijs.nikisins@lu.lv</a:t>
            </a:r>
            <a:endParaRPr lang="en-US" dirty="0">
              <a:solidFill>
                <a:schemeClr val="tx1"/>
              </a:solidFill>
              <a:highlight>
                <a:srgbClr val="FFFF00"/>
              </a:highlight>
            </a:endParaRPr>
          </a:p>
        </p:txBody>
      </p:sp>
    </p:spTree>
    <p:extLst>
      <p:ext uri="{BB962C8B-B14F-4D97-AF65-F5344CB8AC3E}">
        <p14:creationId xmlns:p14="http://schemas.microsoft.com/office/powerpoint/2010/main" val="396827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11A2A518-A0F0-6045-B4C9-53000314E070}"/>
              </a:ext>
            </a:extLst>
          </p:cNvPr>
          <p:cNvPicPr>
            <a:picLocks noChangeAspect="1"/>
          </p:cNvPicPr>
          <p:nvPr/>
        </p:nvPicPr>
        <p:blipFill rotWithShape="1">
          <a:blip r:embed="rId2"/>
          <a:srcRect t="4376" r="30192"/>
          <a:stretch/>
        </p:blipFill>
        <p:spPr>
          <a:xfrm>
            <a:off x="2817108" y="1113235"/>
            <a:ext cx="6110141" cy="5370209"/>
          </a:xfrm>
          <a:prstGeom prst="rect">
            <a:avLst/>
          </a:prstGeom>
        </p:spPr>
      </p:pic>
      <p:sp>
        <p:nvSpPr>
          <p:cNvPr id="29" name="Text Placeholder 1">
            <a:extLst>
              <a:ext uri="{FF2B5EF4-FFF2-40B4-BE49-F238E27FC236}">
                <a16:creationId xmlns:a16="http://schemas.microsoft.com/office/drawing/2014/main" id="{6D4B2148-159D-6847-B488-C00911CBB1D3}"/>
              </a:ext>
            </a:extLst>
          </p:cNvPr>
          <p:cNvSpPr txBox="1">
            <a:spLocks/>
          </p:cNvSpPr>
          <p:nvPr/>
        </p:nvSpPr>
        <p:spPr>
          <a:xfrm>
            <a:off x="556574" y="1825910"/>
            <a:ext cx="4064337" cy="41830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500" fontAlgn="auto">
              <a:spcAft>
                <a:spcPts val="0"/>
              </a:spcAft>
              <a:buSzPct val="100000"/>
              <a:buFont typeface="+mj-lt"/>
              <a:buAutoNum type="arabicPeriod"/>
            </a:pPr>
            <a:r>
              <a:rPr lang="en-GB" sz="1600" b="1" dirty="0">
                <a:latin typeface="Arial"/>
                <a:cs typeface="Arial"/>
              </a:rPr>
              <a:t>HQ: City, University of London (UK)</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GB" sz="1600" b="1" dirty="0">
                <a:latin typeface="Arial"/>
                <a:cs typeface="Arial"/>
              </a:rPr>
              <a:t>Centerdata (Netherlands)</a:t>
            </a:r>
          </a:p>
          <a:p>
            <a:pPr marL="346500" fontAlgn="auto">
              <a:spcAft>
                <a:spcPts val="0"/>
              </a:spcAft>
              <a:buSzPct val="100000"/>
              <a:buFont typeface="+mj-lt"/>
              <a:buAutoNum type="arabicPeriod"/>
            </a:pPr>
            <a:endParaRPr lang="en-GB" sz="800" b="1" dirty="0">
              <a:latin typeface="Arial"/>
              <a:cs typeface="Arial"/>
            </a:endParaRPr>
          </a:p>
          <a:p>
            <a:pPr marL="346500" fontAlgn="auto">
              <a:spcAft>
                <a:spcPts val="0"/>
              </a:spcAft>
              <a:buSzPct val="100000"/>
              <a:buFont typeface="+mj-lt"/>
              <a:buAutoNum type="arabicPeriod"/>
            </a:pPr>
            <a:r>
              <a:rPr lang="en-GB" sz="1600" b="1" dirty="0">
                <a:latin typeface="Arial"/>
                <a:cs typeface="Arial"/>
              </a:rPr>
              <a:t>GESIS - Leibniz Institute for </a:t>
            </a:r>
            <a:br>
              <a:rPr lang="en-GB" sz="1600" b="1" dirty="0">
                <a:latin typeface="Arial"/>
                <a:cs typeface="Arial"/>
              </a:rPr>
            </a:br>
            <a:r>
              <a:rPr lang="en-GB" sz="1600" b="1" dirty="0">
                <a:latin typeface="Arial"/>
                <a:cs typeface="Arial"/>
              </a:rPr>
              <a:t>the Social Sciences (Germany)</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US" sz="1600" b="1" dirty="0">
                <a:latin typeface="Arial"/>
                <a:cs typeface="Arial"/>
              </a:rPr>
              <a:t>Sikt - Norwegian Agency for </a:t>
            </a:r>
            <a:br>
              <a:rPr lang="en-US" sz="1600" b="1" dirty="0">
                <a:latin typeface="Arial"/>
                <a:cs typeface="Arial"/>
              </a:rPr>
            </a:br>
            <a:r>
              <a:rPr lang="en-US" sz="1600" b="1" dirty="0">
                <a:latin typeface="Arial"/>
                <a:cs typeface="Arial"/>
              </a:rPr>
              <a:t>Shared Services in Education </a:t>
            </a:r>
            <a:br>
              <a:rPr lang="en-US" sz="1600" b="1" dirty="0">
                <a:latin typeface="Arial"/>
                <a:cs typeface="Arial"/>
              </a:rPr>
            </a:br>
            <a:r>
              <a:rPr lang="en-US" sz="1600" b="1" dirty="0">
                <a:latin typeface="Arial"/>
                <a:cs typeface="Arial"/>
              </a:rPr>
              <a:t>and Research (Norway)</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GB" sz="1600" b="1" dirty="0">
                <a:latin typeface="Arial"/>
                <a:cs typeface="Arial"/>
              </a:rPr>
              <a:t>SCP - The Netherlands Institute </a:t>
            </a:r>
            <a:br>
              <a:rPr lang="en-GB" sz="1600" b="1" dirty="0">
                <a:latin typeface="Arial"/>
                <a:cs typeface="Arial"/>
              </a:rPr>
            </a:br>
            <a:r>
              <a:rPr lang="en-GB" sz="1600" b="1" dirty="0">
                <a:latin typeface="Arial"/>
                <a:cs typeface="Arial"/>
              </a:rPr>
              <a:t>for Social Research (Netherlands)</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US" sz="1600" b="1" dirty="0">
                <a:latin typeface="Arial"/>
                <a:cs typeface="Arial"/>
              </a:rPr>
              <a:t>Universitat Pompeu Fabra (Spain)</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GB" sz="1600" b="1" dirty="0">
                <a:latin typeface="Arial"/>
                <a:cs typeface="Arial"/>
              </a:rPr>
              <a:t>University of Essex (UK)</a:t>
            </a:r>
          </a:p>
          <a:p>
            <a:pPr marL="232200" indent="-228600" fontAlgn="auto">
              <a:spcAft>
                <a:spcPts val="0"/>
              </a:spcAft>
              <a:buSzPct val="100000"/>
              <a:buFont typeface="+mj-lt"/>
              <a:buAutoNum type="arabicPeriod"/>
            </a:pPr>
            <a:endParaRPr lang="en-US" sz="800" b="1" dirty="0">
              <a:latin typeface="Arial"/>
              <a:cs typeface="Arial"/>
            </a:endParaRPr>
          </a:p>
          <a:p>
            <a:pPr marL="346500" fontAlgn="auto">
              <a:spcAft>
                <a:spcPts val="0"/>
              </a:spcAft>
              <a:buSzPct val="100000"/>
              <a:buFont typeface="+mj-lt"/>
              <a:buAutoNum type="arabicPeriod"/>
            </a:pPr>
            <a:r>
              <a:rPr lang="en-US" sz="1600" b="1" dirty="0">
                <a:latin typeface="Arial"/>
                <a:cs typeface="Arial"/>
              </a:rPr>
              <a:t>University of Ljubljana (Slovenia)</a:t>
            </a:r>
          </a:p>
        </p:txBody>
      </p:sp>
      <p:sp>
        <p:nvSpPr>
          <p:cNvPr id="2" name="Rectangle 1">
            <a:extLst>
              <a:ext uri="{FF2B5EF4-FFF2-40B4-BE49-F238E27FC236}">
                <a16:creationId xmlns:a16="http://schemas.microsoft.com/office/drawing/2014/main" id="{3A315677-A4E2-4849-B646-F88A83F0F2D0}"/>
              </a:ext>
            </a:extLst>
          </p:cNvPr>
          <p:cNvSpPr/>
          <p:nvPr/>
        </p:nvSpPr>
        <p:spPr>
          <a:xfrm>
            <a:off x="402336" y="1269517"/>
            <a:ext cx="8524913" cy="400110"/>
          </a:xfrm>
          <a:prstGeom prst="rect">
            <a:avLst/>
          </a:prstGeom>
        </p:spPr>
        <p:txBody>
          <a:bodyPr wrap="square">
            <a:spAutoFit/>
          </a:bodyPr>
          <a:lstStyle/>
          <a:p>
            <a:pPr lvl="0" fontAlgn="auto">
              <a:spcBef>
                <a:spcPct val="20000"/>
              </a:spcBef>
              <a:spcAft>
                <a:spcPts val="0"/>
              </a:spcAft>
            </a:pPr>
            <a:r>
              <a:rPr lang="en-US" sz="2000" dirty="0">
                <a:solidFill>
                  <a:prstClr val="black"/>
                </a:solidFill>
                <a:latin typeface="Arial Black"/>
              </a:rPr>
              <a:t>European Social Survey: </a:t>
            </a:r>
            <a:r>
              <a:rPr lang="en-US" sz="2000" dirty="0">
                <a:solidFill>
                  <a:prstClr val="black"/>
                </a:solidFill>
                <a:latin typeface="Arial Black"/>
                <a:ea typeface="+mn-ea"/>
              </a:rPr>
              <a:t>Core Scientific Team (CST)</a:t>
            </a:r>
          </a:p>
        </p:txBody>
      </p:sp>
      <p:sp>
        <p:nvSpPr>
          <p:cNvPr id="12" name="Slide Number Placeholder 1">
            <a:extLst>
              <a:ext uri="{FF2B5EF4-FFF2-40B4-BE49-F238E27FC236}">
                <a16:creationId xmlns:a16="http://schemas.microsoft.com/office/drawing/2014/main" id="{8601789B-F3E4-47D3-A543-0BAE5395F64C}"/>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3</a:t>
            </a:fld>
            <a:endParaRPr lang="en-US" b="1" dirty="0">
              <a:solidFill>
                <a:schemeClr val="bg1"/>
              </a:solidFill>
            </a:endParaRPr>
          </a:p>
        </p:txBody>
      </p:sp>
      <p:pic>
        <p:nvPicPr>
          <p:cNvPr id="15" name="Picture 14">
            <a:extLst>
              <a:ext uri="{FF2B5EF4-FFF2-40B4-BE49-F238E27FC236}">
                <a16:creationId xmlns:a16="http://schemas.microsoft.com/office/drawing/2014/main" id="{8C4BC019-2E0B-4640-AFB7-BEF0EE1106DA}"/>
              </a:ext>
            </a:extLst>
          </p:cNvPr>
          <p:cNvPicPr>
            <a:picLocks noChangeAspect="1"/>
          </p:cNvPicPr>
          <p:nvPr/>
        </p:nvPicPr>
        <p:blipFill rotWithShape="1">
          <a:blip r:embed="rId3">
            <a:extLst>
              <a:ext uri="{28A0092B-C50C-407E-A947-70E740481C1C}">
                <a14:useLocalDpi xmlns:a14="http://schemas.microsoft.com/office/drawing/2010/main" val="0"/>
              </a:ext>
            </a:extLst>
          </a:blip>
          <a:srcRect l="17742" t="55117" r="18115" b="13930"/>
          <a:stretch/>
        </p:blipFill>
        <p:spPr>
          <a:xfrm>
            <a:off x="4493857" y="1747909"/>
            <a:ext cx="895584" cy="542499"/>
          </a:xfrm>
          <a:prstGeom prst="rect">
            <a:avLst/>
          </a:prstGeom>
        </p:spPr>
      </p:pic>
      <p:pic>
        <p:nvPicPr>
          <p:cNvPr id="16" name="Picture 15">
            <a:extLst>
              <a:ext uri="{FF2B5EF4-FFF2-40B4-BE49-F238E27FC236}">
                <a16:creationId xmlns:a16="http://schemas.microsoft.com/office/drawing/2014/main" id="{EF133E3E-6F1D-5C43-A8EC-72EC2E531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783" y="2798062"/>
            <a:ext cx="829240" cy="447790"/>
          </a:xfrm>
          <a:prstGeom prst="rect">
            <a:avLst/>
          </a:prstGeom>
        </p:spPr>
      </p:pic>
      <p:pic>
        <p:nvPicPr>
          <p:cNvPr id="18" name="Picture 17">
            <a:extLst>
              <a:ext uri="{FF2B5EF4-FFF2-40B4-BE49-F238E27FC236}">
                <a16:creationId xmlns:a16="http://schemas.microsoft.com/office/drawing/2014/main" id="{85F14B3B-A8CB-DB4D-BDE0-9E305CDA160E}"/>
              </a:ext>
            </a:extLst>
          </p:cNvPr>
          <p:cNvPicPr>
            <a:picLocks noChangeAspect="1"/>
          </p:cNvPicPr>
          <p:nvPr/>
        </p:nvPicPr>
        <p:blipFill rotWithShape="1">
          <a:blip r:embed="rId5">
            <a:extLst>
              <a:ext uri="{28A0092B-C50C-407E-A947-70E740481C1C}">
                <a14:useLocalDpi xmlns:a14="http://schemas.microsoft.com/office/drawing/2010/main" val="0"/>
              </a:ext>
            </a:extLst>
          </a:blip>
          <a:srcRect l="41538" r="8218"/>
          <a:stretch/>
        </p:blipFill>
        <p:spPr>
          <a:xfrm>
            <a:off x="4304135" y="4389253"/>
            <a:ext cx="1240155" cy="516199"/>
          </a:xfrm>
          <a:prstGeom prst="rect">
            <a:avLst/>
          </a:prstGeom>
        </p:spPr>
      </p:pic>
      <p:pic>
        <p:nvPicPr>
          <p:cNvPr id="19" name="Picture 18">
            <a:extLst>
              <a:ext uri="{FF2B5EF4-FFF2-40B4-BE49-F238E27FC236}">
                <a16:creationId xmlns:a16="http://schemas.microsoft.com/office/drawing/2014/main" id="{E2C242EC-5E62-4A47-B204-95F08B36A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446" y="4987787"/>
            <a:ext cx="1080029" cy="373369"/>
          </a:xfrm>
          <a:prstGeom prst="rect">
            <a:avLst/>
          </a:prstGeom>
        </p:spPr>
      </p:pic>
      <p:pic>
        <p:nvPicPr>
          <p:cNvPr id="20" name="Picture 19">
            <a:extLst>
              <a:ext uri="{FF2B5EF4-FFF2-40B4-BE49-F238E27FC236}">
                <a16:creationId xmlns:a16="http://schemas.microsoft.com/office/drawing/2014/main" id="{82703F83-5EE0-5847-A3DF-9ABB4D988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7531" y="5698432"/>
            <a:ext cx="1213876" cy="689169"/>
          </a:xfrm>
          <a:prstGeom prst="rect">
            <a:avLst/>
          </a:prstGeom>
        </p:spPr>
      </p:pic>
      <p:pic>
        <p:nvPicPr>
          <p:cNvPr id="21" name="Picture 20">
            <a:extLst>
              <a:ext uri="{FF2B5EF4-FFF2-40B4-BE49-F238E27FC236}">
                <a16:creationId xmlns:a16="http://schemas.microsoft.com/office/drawing/2014/main" id="{F337AB2C-33FE-994F-AD53-7B76AD037B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7734" y="5431813"/>
            <a:ext cx="1029166" cy="373369"/>
          </a:xfrm>
          <a:prstGeom prst="rect">
            <a:avLst/>
          </a:prstGeom>
        </p:spPr>
      </p:pic>
      <p:sp>
        <p:nvSpPr>
          <p:cNvPr id="22" name="Oval 21">
            <a:extLst>
              <a:ext uri="{FF2B5EF4-FFF2-40B4-BE49-F238E27FC236}">
                <a16:creationId xmlns:a16="http://schemas.microsoft.com/office/drawing/2014/main" id="{04D40DF3-9BD9-544B-8F06-7BC604D6EAE5}"/>
              </a:ext>
            </a:extLst>
          </p:cNvPr>
          <p:cNvSpPr/>
          <p:nvPr/>
        </p:nvSpPr>
        <p:spPr>
          <a:xfrm>
            <a:off x="7730647" y="4933246"/>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8</a:t>
            </a:r>
          </a:p>
        </p:txBody>
      </p:sp>
      <p:sp>
        <p:nvSpPr>
          <p:cNvPr id="23" name="Oval 22">
            <a:extLst>
              <a:ext uri="{FF2B5EF4-FFF2-40B4-BE49-F238E27FC236}">
                <a16:creationId xmlns:a16="http://schemas.microsoft.com/office/drawing/2014/main" id="{10EE124D-90D1-3847-B1BA-526870F19189}"/>
              </a:ext>
            </a:extLst>
          </p:cNvPr>
          <p:cNvSpPr/>
          <p:nvPr/>
        </p:nvSpPr>
        <p:spPr>
          <a:xfrm>
            <a:off x="7234239" y="4472329"/>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6A46E47A-BE81-B74E-A8A5-8B1BA323D7E1}"/>
              </a:ext>
            </a:extLst>
          </p:cNvPr>
          <p:cNvSpPr/>
          <p:nvPr/>
        </p:nvSpPr>
        <p:spPr>
          <a:xfrm>
            <a:off x="6461493" y="4155370"/>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a:t>
            </a:r>
          </a:p>
        </p:txBody>
      </p:sp>
      <p:sp>
        <p:nvSpPr>
          <p:cNvPr id="25" name="Oval 24">
            <a:extLst>
              <a:ext uri="{FF2B5EF4-FFF2-40B4-BE49-F238E27FC236}">
                <a16:creationId xmlns:a16="http://schemas.microsoft.com/office/drawing/2014/main" id="{FF1D242F-91D6-A44A-861E-3A9AB62D6117}"/>
              </a:ext>
            </a:extLst>
          </p:cNvPr>
          <p:cNvSpPr/>
          <p:nvPr/>
        </p:nvSpPr>
        <p:spPr>
          <a:xfrm>
            <a:off x="6608525" y="4035159"/>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7</a:t>
            </a:r>
          </a:p>
        </p:txBody>
      </p:sp>
      <p:sp>
        <p:nvSpPr>
          <p:cNvPr id="26" name="Oval 25">
            <a:extLst>
              <a:ext uri="{FF2B5EF4-FFF2-40B4-BE49-F238E27FC236}">
                <a16:creationId xmlns:a16="http://schemas.microsoft.com/office/drawing/2014/main" id="{699B3218-94B1-C740-BA6B-5D322B1D583C}"/>
              </a:ext>
            </a:extLst>
          </p:cNvPr>
          <p:cNvSpPr/>
          <p:nvPr/>
        </p:nvSpPr>
        <p:spPr>
          <a:xfrm>
            <a:off x="6896222" y="4127095"/>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5</a:t>
            </a:r>
          </a:p>
        </p:txBody>
      </p:sp>
      <p:sp>
        <p:nvSpPr>
          <p:cNvPr id="27" name="Oval 26">
            <a:extLst>
              <a:ext uri="{FF2B5EF4-FFF2-40B4-BE49-F238E27FC236}">
                <a16:creationId xmlns:a16="http://schemas.microsoft.com/office/drawing/2014/main" id="{CB7BA2F1-4EDC-0B48-98C4-69EE6C8042D3}"/>
              </a:ext>
            </a:extLst>
          </p:cNvPr>
          <p:cNvSpPr/>
          <p:nvPr/>
        </p:nvSpPr>
        <p:spPr>
          <a:xfrm>
            <a:off x="6458706" y="5565175"/>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6</a:t>
            </a:r>
          </a:p>
        </p:txBody>
      </p:sp>
      <p:sp>
        <p:nvSpPr>
          <p:cNvPr id="28" name="Oval 27">
            <a:extLst>
              <a:ext uri="{FF2B5EF4-FFF2-40B4-BE49-F238E27FC236}">
                <a16:creationId xmlns:a16="http://schemas.microsoft.com/office/drawing/2014/main" id="{B5BE8122-6DF6-604A-97D6-28B3165383BD}"/>
              </a:ext>
            </a:extLst>
          </p:cNvPr>
          <p:cNvSpPr/>
          <p:nvPr/>
        </p:nvSpPr>
        <p:spPr>
          <a:xfrm>
            <a:off x="7050243" y="3021957"/>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1E435FDD-8AA7-4010-30F2-20364DA4F7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2515" y="3619798"/>
            <a:ext cx="1240157" cy="3991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6AA119C8-C9FE-3479-8699-CE1E9093C736}"/>
              </a:ext>
            </a:extLst>
          </p:cNvPr>
          <p:cNvSpPr/>
          <p:nvPr/>
        </p:nvSpPr>
        <p:spPr>
          <a:xfrm>
            <a:off x="7019759" y="4231579"/>
            <a:ext cx="183996" cy="179589"/>
          </a:xfrm>
          <a:prstGeom prst="ellipse">
            <a:avLst/>
          </a:prstGeom>
          <a:solidFill>
            <a:srgbClr val="E82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2</a:t>
            </a:r>
          </a:p>
        </p:txBody>
      </p:sp>
      <p:pic>
        <p:nvPicPr>
          <p:cNvPr id="1028" name="Picture 4">
            <a:extLst>
              <a:ext uri="{FF2B5EF4-FFF2-40B4-BE49-F238E27FC236}">
                <a16:creationId xmlns:a16="http://schemas.microsoft.com/office/drawing/2014/main" id="{0C2EAEF9-D51E-787B-5E3B-B1D6742D6F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44" y="2231330"/>
            <a:ext cx="1609565" cy="43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0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6F754572-DA78-4185-A87A-76492BE310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7208" y="1076267"/>
            <a:ext cx="5567878" cy="5344090"/>
          </a:xfrm>
          <a:prstGeom prst="rect">
            <a:avLst/>
          </a:prstGeom>
        </p:spPr>
      </p:pic>
      <p:pic>
        <p:nvPicPr>
          <p:cNvPr id="10" name="Picture 9" descr="Map&#10;&#10;Description automatically generated">
            <a:extLst>
              <a:ext uri="{FF2B5EF4-FFF2-40B4-BE49-F238E27FC236}">
                <a16:creationId xmlns:a16="http://schemas.microsoft.com/office/drawing/2014/main" id="{DEEA915C-BD4D-4C91-B398-5620229757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336" y="1652260"/>
            <a:ext cx="2699837" cy="4802283"/>
          </a:xfrm>
          <a:prstGeom prst="rect">
            <a:avLst/>
          </a:prstGeom>
        </p:spPr>
      </p:pic>
      <p:sp>
        <p:nvSpPr>
          <p:cNvPr id="2" name="Rectangle 1">
            <a:extLst>
              <a:ext uri="{FF2B5EF4-FFF2-40B4-BE49-F238E27FC236}">
                <a16:creationId xmlns:a16="http://schemas.microsoft.com/office/drawing/2014/main" id="{23C25768-606E-472A-BC07-AF9E514B5722}"/>
              </a:ext>
            </a:extLst>
          </p:cNvPr>
          <p:cNvSpPr/>
          <p:nvPr/>
        </p:nvSpPr>
        <p:spPr>
          <a:xfrm>
            <a:off x="402336" y="1269517"/>
            <a:ext cx="438439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Participating countries</a:t>
            </a:r>
          </a:p>
        </p:txBody>
      </p:sp>
      <p:sp>
        <p:nvSpPr>
          <p:cNvPr id="6" name="Slide Number Placeholder 1">
            <a:extLst>
              <a:ext uri="{FF2B5EF4-FFF2-40B4-BE49-F238E27FC236}">
                <a16:creationId xmlns:a16="http://schemas.microsoft.com/office/drawing/2014/main" id="{0EBD53EB-B6A6-4AEC-BDB6-2F6E1B06CF73}"/>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4</a:t>
            </a:fld>
            <a:endParaRPr lang="en-US" b="1" dirty="0">
              <a:solidFill>
                <a:schemeClr val="bg1"/>
              </a:solidFill>
            </a:endParaRPr>
          </a:p>
        </p:txBody>
      </p:sp>
    </p:spTree>
    <p:extLst>
      <p:ext uri="{BB962C8B-B14F-4D97-AF65-F5344CB8AC3E}">
        <p14:creationId xmlns:p14="http://schemas.microsoft.com/office/powerpoint/2010/main" val="105592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23CC841B-CA8E-4BEA-820C-21E92ABFF7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7208" y="1042711"/>
            <a:ext cx="5591023" cy="5400000"/>
          </a:xfrm>
          <a:prstGeom prst="rect">
            <a:avLst/>
          </a:prstGeom>
        </p:spPr>
      </p:pic>
      <p:sp>
        <p:nvSpPr>
          <p:cNvPr id="2" name="Rectangle 1">
            <a:extLst>
              <a:ext uri="{FF2B5EF4-FFF2-40B4-BE49-F238E27FC236}">
                <a16:creationId xmlns:a16="http://schemas.microsoft.com/office/drawing/2014/main" id="{23C25768-606E-472A-BC07-AF9E514B5722}"/>
              </a:ext>
            </a:extLst>
          </p:cNvPr>
          <p:cNvSpPr/>
          <p:nvPr/>
        </p:nvSpPr>
        <p:spPr>
          <a:xfrm>
            <a:off x="402336" y="1269517"/>
            <a:ext cx="438439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Round 10 (2020-22)</a:t>
            </a:r>
          </a:p>
        </p:txBody>
      </p:sp>
      <p:sp>
        <p:nvSpPr>
          <p:cNvPr id="6" name="Slide Number Placeholder 1">
            <a:extLst>
              <a:ext uri="{FF2B5EF4-FFF2-40B4-BE49-F238E27FC236}">
                <a16:creationId xmlns:a16="http://schemas.microsoft.com/office/drawing/2014/main" id="{0EBD53EB-B6A6-4AEC-BDB6-2F6E1B06CF73}"/>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5</a:t>
            </a:fld>
            <a:endParaRPr lang="en-US" b="1" dirty="0">
              <a:solidFill>
                <a:schemeClr val="bg1"/>
              </a:solidFill>
            </a:endParaRPr>
          </a:p>
        </p:txBody>
      </p:sp>
      <p:sp>
        <p:nvSpPr>
          <p:cNvPr id="8" name="Text Placeholder 1">
            <a:extLst>
              <a:ext uri="{FF2B5EF4-FFF2-40B4-BE49-F238E27FC236}">
                <a16:creationId xmlns:a16="http://schemas.microsoft.com/office/drawing/2014/main" id="{6FA866FE-5BF9-CE4A-A7D5-E770BF58521C}"/>
              </a:ext>
            </a:extLst>
          </p:cNvPr>
          <p:cNvSpPr txBox="1">
            <a:spLocks/>
          </p:cNvSpPr>
          <p:nvPr/>
        </p:nvSpPr>
        <p:spPr>
          <a:xfrm>
            <a:off x="556576" y="2020824"/>
            <a:ext cx="4099314" cy="39880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fontAlgn="auto">
              <a:spcAft>
                <a:spcPts val="0"/>
              </a:spcAft>
              <a:buSzPct val="130000"/>
            </a:pPr>
            <a:r>
              <a:rPr lang="en-GB" sz="1800" b="1" dirty="0">
                <a:latin typeface="Arial"/>
                <a:cs typeface="Arial"/>
              </a:rPr>
              <a:t>31 participating countries</a:t>
            </a:r>
          </a:p>
          <a:p>
            <a:pPr marL="216000" indent="-212400" fontAlgn="auto">
              <a:spcAft>
                <a:spcPts val="0"/>
              </a:spcAft>
              <a:buSzPct val="130000"/>
            </a:pPr>
            <a:endParaRPr lang="en-US" sz="500" b="1" dirty="0">
              <a:latin typeface="Arial"/>
              <a:cs typeface="Arial"/>
            </a:endParaRPr>
          </a:p>
          <a:p>
            <a:pPr marL="216000" indent="-212400" fontAlgn="auto">
              <a:spcAft>
                <a:spcPts val="0"/>
              </a:spcAft>
              <a:buSzPct val="130000"/>
            </a:pPr>
            <a:r>
              <a:rPr lang="en-GB" sz="1800" b="1" dirty="0">
                <a:latin typeface="Arial"/>
                <a:cs typeface="Arial"/>
              </a:rPr>
              <a:t>Complications with fieldwork</a:t>
            </a:r>
            <a:br>
              <a:rPr lang="en-GB" sz="1800" b="1" dirty="0">
                <a:latin typeface="Arial"/>
                <a:cs typeface="Arial"/>
              </a:rPr>
            </a:br>
            <a:r>
              <a:rPr lang="en-GB" sz="1800" b="1" dirty="0">
                <a:latin typeface="Arial"/>
                <a:cs typeface="Arial"/>
              </a:rPr>
              <a:t>due to pandemic</a:t>
            </a:r>
          </a:p>
          <a:p>
            <a:pPr marL="216000" indent="-212400" fontAlgn="auto">
              <a:spcAft>
                <a:spcPts val="0"/>
              </a:spcAft>
              <a:buSzPct val="130000"/>
            </a:pPr>
            <a:endParaRPr lang="en-GB" sz="500" b="1" dirty="0">
              <a:latin typeface="Arial"/>
              <a:cs typeface="Arial"/>
            </a:endParaRPr>
          </a:p>
          <a:p>
            <a:pPr marL="216000" indent="-212400" fontAlgn="auto">
              <a:spcAft>
                <a:spcPts val="0"/>
              </a:spcAft>
              <a:buSzPct val="130000"/>
            </a:pPr>
            <a:r>
              <a:rPr lang="en-GB" sz="1800" b="1" dirty="0">
                <a:latin typeface="Arial"/>
                <a:cs typeface="Arial"/>
              </a:rPr>
              <a:t>Several countries switched</a:t>
            </a:r>
            <a:br>
              <a:rPr lang="en-GB" sz="1800" b="1" dirty="0">
                <a:latin typeface="Arial"/>
                <a:cs typeface="Arial"/>
              </a:rPr>
            </a:br>
            <a:r>
              <a:rPr lang="en-GB" sz="1800" b="1" dirty="0">
                <a:latin typeface="Arial"/>
                <a:cs typeface="Arial"/>
              </a:rPr>
              <a:t>to self-completion modes</a:t>
            </a:r>
          </a:p>
          <a:p>
            <a:pPr marL="216000" indent="-212400" fontAlgn="auto">
              <a:spcAft>
                <a:spcPts val="0"/>
              </a:spcAft>
              <a:buSzPct val="130000"/>
            </a:pPr>
            <a:endParaRPr lang="en-US" sz="500" b="1" dirty="0">
              <a:latin typeface="Arial"/>
              <a:cs typeface="Arial"/>
            </a:endParaRPr>
          </a:p>
          <a:p>
            <a:pPr marL="216000" indent="-212400" fontAlgn="auto">
              <a:spcAft>
                <a:spcPts val="0"/>
              </a:spcAft>
              <a:buSzPct val="130000"/>
            </a:pPr>
            <a:r>
              <a:rPr lang="en-US" sz="1800" b="1" dirty="0">
                <a:latin typeface="Arial"/>
                <a:cs typeface="Arial"/>
              </a:rPr>
              <a:t>Extended fieldwork period: September 2020 – May 2022</a:t>
            </a:r>
          </a:p>
          <a:p>
            <a:pPr marL="216000" indent="-212400" fontAlgn="auto">
              <a:spcAft>
                <a:spcPts val="0"/>
              </a:spcAft>
              <a:buSzPct val="130000"/>
            </a:pPr>
            <a:endParaRPr lang="en-US" sz="500" b="1" dirty="0">
              <a:latin typeface="Arial"/>
              <a:cs typeface="Arial"/>
            </a:endParaRPr>
          </a:p>
          <a:p>
            <a:pPr marL="216000" indent="-212400" fontAlgn="auto">
              <a:spcAft>
                <a:spcPts val="0"/>
              </a:spcAft>
              <a:buSzPct val="130000"/>
            </a:pPr>
            <a:r>
              <a:rPr lang="en-GB" sz="1800" b="1" dirty="0">
                <a:latin typeface="Arial"/>
                <a:cs typeface="Arial"/>
              </a:rPr>
              <a:t>Weighted data now available </a:t>
            </a:r>
            <a:br>
              <a:rPr lang="en-GB" sz="1800" b="1" dirty="0">
                <a:latin typeface="Arial"/>
                <a:cs typeface="Arial"/>
              </a:rPr>
            </a:br>
            <a:r>
              <a:rPr lang="en-GB" sz="1800" b="1" dirty="0">
                <a:latin typeface="Arial"/>
                <a:cs typeface="Arial"/>
              </a:rPr>
              <a:t>for 30 countries</a:t>
            </a:r>
            <a:endParaRPr lang="en-US" sz="1800" b="1" dirty="0">
              <a:latin typeface="Arial"/>
              <a:cs typeface="Arial"/>
            </a:endParaRPr>
          </a:p>
          <a:p>
            <a:pPr marL="216000" indent="-212400" fontAlgn="auto">
              <a:spcAft>
                <a:spcPts val="0"/>
              </a:spcAft>
              <a:buSzPct val="130000"/>
            </a:pPr>
            <a:endParaRPr lang="en-US" sz="500" b="1" dirty="0">
              <a:latin typeface="Arial"/>
              <a:cs typeface="Arial"/>
            </a:endParaRPr>
          </a:p>
          <a:p>
            <a:pPr marL="216000" indent="-212400" fontAlgn="auto">
              <a:spcAft>
                <a:spcPts val="0"/>
              </a:spcAft>
              <a:buSzPct val="130000"/>
            </a:pPr>
            <a:r>
              <a:rPr lang="en-GB" sz="1800" b="1" dirty="0">
                <a:latin typeface="Arial"/>
                <a:cs typeface="Arial"/>
              </a:rPr>
              <a:t>Separate datasets:</a:t>
            </a:r>
            <a:br>
              <a:rPr lang="en-GB" sz="1800" b="1" dirty="0">
                <a:latin typeface="Arial"/>
                <a:cs typeface="Arial"/>
              </a:rPr>
            </a:br>
            <a:r>
              <a:rPr lang="en-GB" sz="1800" b="1" dirty="0">
                <a:latin typeface="Arial"/>
                <a:cs typeface="Arial"/>
              </a:rPr>
              <a:t>Face to face &amp; </a:t>
            </a:r>
            <a:br>
              <a:rPr lang="en-GB" sz="1800" b="1" dirty="0">
                <a:latin typeface="Arial"/>
                <a:cs typeface="Arial"/>
              </a:rPr>
            </a:br>
            <a:r>
              <a:rPr lang="en-GB" sz="1800" b="1" dirty="0">
                <a:latin typeface="Arial"/>
                <a:cs typeface="Arial"/>
              </a:rPr>
              <a:t>Self-completion</a:t>
            </a:r>
          </a:p>
        </p:txBody>
      </p:sp>
    </p:spTree>
    <p:extLst>
      <p:ext uri="{BB962C8B-B14F-4D97-AF65-F5344CB8AC3E}">
        <p14:creationId xmlns:p14="http://schemas.microsoft.com/office/powerpoint/2010/main" val="22937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lv-LV" sz="1700" b="1" dirty="0" smtClean="0">
                <a:latin typeface="Arial"/>
                <a:cs typeface="Arial"/>
              </a:rPr>
              <a:t>CORE MODULES</a:t>
            </a:r>
          </a:p>
          <a:p>
            <a:pPr marL="216000" lvl="0" indent="-212400">
              <a:buFont typeface="Arial"/>
              <a:buChar char="•"/>
            </a:pPr>
            <a:r>
              <a:rPr lang="en-GB" sz="1700" b="1" dirty="0" smtClean="0">
                <a:latin typeface="Arial"/>
                <a:cs typeface="Arial"/>
              </a:rPr>
              <a:t>Media/Internet </a:t>
            </a:r>
            <a:r>
              <a:rPr lang="en-GB" sz="1700" b="1" dirty="0">
                <a:latin typeface="Arial"/>
                <a:cs typeface="Arial"/>
              </a:rPr>
              <a:t>use, social trust</a:t>
            </a:r>
            <a:r>
              <a:rPr lang="en-US" sz="1700" b="1" dirty="0">
                <a:latin typeface="Arial"/>
                <a:cs typeface="Arial"/>
              </a:rPr>
              <a:t/>
            </a:r>
            <a:br>
              <a:rPr lang="en-US" sz="1700" b="1" dirty="0">
                <a:latin typeface="Arial"/>
                <a:cs typeface="Arial"/>
              </a:rPr>
            </a:br>
            <a:r>
              <a:rPr lang="en-US" sz="1700" b="1" i="1" dirty="0">
                <a:solidFill>
                  <a:srgbClr val="C00000"/>
                </a:solidFill>
                <a:latin typeface="Arial"/>
                <a:cs typeface="Arial"/>
              </a:rPr>
              <a:t>6 questions</a:t>
            </a:r>
          </a:p>
          <a:p>
            <a:pPr marL="216000" indent="-212400">
              <a:buFont typeface="Arial"/>
              <a:buChar char="•"/>
            </a:pPr>
            <a:r>
              <a:rPr lang="en-GB" sz="1700" b="1" dirty="0">
                <a:latin typeface="Arial"/>
                <a:cs typeface="Arial"/>
              </a:rPr>
              <a:t>Political interest, trust in others / institutions, electoral and other forms of participation, party allegiance, socio-political orientations, immigration</a:t>
            </a:r>
            <a:r>
              <a:rPr lang="en-US" sz="1700" b="1" dirty="0">
                <a:latin typeface="Arial"/>
                <a:cs typeface="Arial"/>
              </a:rPr>
              <a:t/>
            </a:r>
            <a:br>
              <a:rPr lang="en-US" sz="1700" b="1" dirty="0">
                <a:latin typeface="Arial"/>
                <a:cs typeface="Arial"/>
              </a:rPr>
            </a:br>
            <a:r>
              <a:rPr lang="en-US" sz="1700" b="1" i="1" dirty="0">
                <a:solidFill>
                  <a:srgbClr val="C00000"/>
                </a:solidFill>
                <a:latin typeface="Arial"/>
                <a:cs typeface="Arial"/>
              </a:rPr>
              <a:t>43 questions</a:t>
            </a:r>
          </a:p>
          <a:p>
            <a:pPr marL="216000" indent="-212400">
              <a:buFont typeface="Arial"/>
              <a:buChar char="•"/>
            </a:pPr>
            <a:r>
              <a:rPr lang="en-US" sz="1700" b="1" dirty="0">
                <a:latin typeface="Arial"/>
                <a:cs typeface="Arial"/>
              </a:rPr>
              <a:t>Subjective wellbeing, social exclusion, crime, religion, perceived discrimination, national and ethnic identity, vote intention in EU referendum</a:t>
            </a:r>
            <a:br>
              <a:rPr lang="en-US" sz="1700" b="1" dirty="0">
                <a:latin typeface="Arial"/>
                <a:cs typeface="Arial"/>
              </a:rPr>
            </a:br>
            <a:r>
              <a:rPr lang="en-US" sz="1700" b="1" i="1" dirty="0">
                <a:solidFill>
                  <a:srgbClr val="C00000"/>
                </a:solidFill>
                <a:latin typeface="Arial"/>
                <a:cs typeface="Arial"/>
              </a:rPr>
              <a:t>35 questions</a:t>
            </a:r>
          </a:p>
        </p:txBody>
      </p:sp>
      <p:sp>
        <p:nvSpPr>
          <p:cNvPr id="5" name="Rectangle 4">
            <a:extLst>
              <a:ext uri="{FF2B5EF4-FFF2-40B4-BE49-F238E27FC236}">
                <a16:creationId xmlns:a16="http://schemas.microsoft.com/office/drawing/2014/main" id="{2A9BB006-35CA-424C-AA73-5130A3947706}"/>
              </a:ext>
            </a:extLst>
          </p:cNvPr>
          <p:cNvSpPr/>
          <p:nvPr/>
        </p:nvSpPr>
        <p:spPr>
          <a:xfrm>
            <a:off x="402336" y="1269517"/>
            <a:ext cx="4384390"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Questionnaire</a:t>
            </a:r>
          </a:p>
        </p:txBody>
      </p:sp>
      <p:sp>
        <p:nvSpPr>
          <p:cNvPr id="9" name="Text Placeholder 2">
            <a:extLst>
              <a:ext uri="{FF2B5EF4-FFF2-40B4-BE49-F238E27FC236}">
                <a16:creationId xmlns:a16="http://schemas.microsoft.com/office/drawing/2014/main" id="{458539EB-6335-42F6-B5AB-1A10737902A2}"/>
              </a:ext>
            </a:extLst>
          </p:cNvPr>
          <p:cNvSpPr txBox="1">
            <a:spLocks/>
          </p:cNvSpPr>
          <p:nvPr/>
        </p:nvSpPr>
        <p:spPr>
          <a:xfrm>
            <a:off x="4823462"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6000" indent="-212400">
              <a:buFont typeface="Arial"/>
              <a:buChar char="•"/>
            </a:pPr>
            <a:r>
              <a:rPr lang="en-GB" sz="1700" b="1" dirty="0">
                <a:latin typeface="Arial"/>
                <a:cs typeface="Arial"/>
              </a:rPr>
              <a:t>Socio-demographic profile: household composition, sex, age, marital status, type of area, education &amp; occupation of respondent, partner, parents, union membership, income and ancestry</a:t>
            </a:r>
            <a:r>
              <a:rPr lang="en-US" sz="1700" b="1" dirty="0">
                <a:latin typeface="Arial"/>
                <a:cs typeface="Arial"/>
              </a:rPr>
              <a:t/>
            </a:r>
            <a:br>
              <a:rPr lang="en-US" sz="1700" b="1" dirty="0">
                <a:latin typeface="Arial"/>
                <a:cs typeface="Arial"/>
              </a:rPr>
            </a:br>
            <a:r>
              <a:rPr lang="en-US" sz="1700" b="1" i="1" dirty="0">
                <a:solidFill>
                  <a:srgbClr val="C00000"/>
                </a:solidFill>
                <a:latin typeface="Arial"/>
                <a:cs typeface="Arial"/>
              </a:rPr>
              <a:t>35 questions</a:t>
            </a:r>
          </a:p>
          <a:p>
            <a:pPr marL="216000" indent="-212400">
              <a:buFont typeface="Arial"/>
              <a:buChar char="•"/>
            </a:pPr>
            <a:r>
              <a:rPr lang="en-US" sz="1700" b="1" dirty="0">
                <a:latin typeface="Arial"/>
                <a:cs typeface="Arial"/>
              </a:rPr>
              <a:t>Human Values Scale </a:t>
            </a:r>
            <a:br>
              <a:rPr lang="en-US" sz="1700" b="1" dirty="0">
                <a:latin typeface="Arial"/>
                <a:cs typeface="Arial"/>
              </a:rPr>
            </a:br>
            <a:r>
              <a:rPr lang="en-US" sz="1700" b="1" i="1" dirty="0">
                <a:solidFill>
                  <a:srgbClr val="C00000"/>
                </a:solidFill>
                <a:latin typeface="Arial"/>
                <a:cs typeface="Arial"/>
              </a:rPr>
              <a:t>21 questions</a:t>
            </a:r>
          </a:p>
          <a:p>
            <a:pPr marL="216000" indent="-212400">
              <a:buFont typeface="Arial"/>
              <a:buChar char="•"/>
            </a:pPr>
            <a:r>
              <a:rPr lang="lv-LV" sz="1700" b="1" dirty="0" smtClean="0">
                <a:latin typeface="Arial"/>
                <a:cs typeface="Arial"/>
              </a:rPr>
              <a:t>ROTATING MODULES</a:t>
            </a:r>
            <a:r>
              <a:rPr lang="en-US" sz="1700" b="1" dirty="0">
                <a:latin typeface="Arial"/>
                <a:cs typeface="Arial"/>
              </a:rPr>
              <a:t/>
            </a:r>
            <a:br>
              <a:rPr lang="en-US" sz="1700" b="1" dirty="0">
                <a:latin typeface="Arial"/>
                <a:cs typeface="Arial"/>
              </a:rPr>
            </a:br>
            <a:r>
              <a:rPr lang="en-US" sz="1700" b="1" i="1" dirty="0">
                <a:solidFill>
                  <a:srgbClr val="C00000"/>
                </a:solidFill>
                <a:latin typeface="Arial"/>
                <a:cs typeface="Arial"/>
              </a:rPr>
              <a:t>Two sections of 30 questions on </a:t>
            </a:r>
            <a:r>
              <a:rPr lang="en-GB" sz="1700" b="1" i="1" dirty="0">
                <a:solidFill>
                  <a:srgbClr val="C00000"/>
                </a:solidFill>
                <a:latin typeface="Arial"/>
                <a:cs typeface="Arial"/>
              </a:rPr>
              <a:t>a single academic and/or policy concern within Europe</a:t>
            </a:r>
          </a:p>
        </p:txBody>
      </p:sp>
      <p:sp>
        <p:nvSpPr>
          <p:cNvPr id="6" name="Slide Number Placeholder 1">
            <a:extLst>
              <a:ext uri="{FF2B5EF4-FFF2-40B4-BE49-F238E27FC236}">
                <a16:creationId xmlns:a16="http://schemas.microsoft.com/office/drawing/2014/main" id="{19517EBE-DC03-4429-9B3D-64627F7C4E3E}"/>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6</a:t>
            </a:fld>
            <a:endParaRPr lang="en-US" b="1" dirty="0">
              <a:solidFill>
                <a:schemeClr val="bg1"/>
              </a:solidFill>
            </a:endParaRPr>
          </a:p>
        </p:txBody>
      </p:sp>
    </p:spTree>
    <p:extLst>
      <p:ext uri="{BB962C8B-B14F-4D97-AF65-F5344CB8AC3E}">
        <p14:creationId xmlns:p14="http://schemas.microsoft.com/office/powerpoint/2010/main" val="16252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latin typeface="Arial"/>
                <a:cs typeface="Arial"/>
              </a:rPr>
              <a:t>Timing of Life</a:t>
            </a:r>
            <a:r>
              <a:rPr lang="en-US" sz="1800" b="1" dirty="0">
                <a:latin typeface="Arial"/>
                <a:cs typeface="Arial"/>
              </a:rPr>
              <a:t/>
            </a:r>
            <a:br>
              <a:rPr lang="en-US" sz="1800" b="1" dirty="0">
                <a:latin typeface="Arial"/>
                <a:cs typeface="Arial"/>
              </a:rPr>
            </a:br>
            <a:r>
              <a:rPr lang="en-GB" sz="1700" b="1" i="1" dirty="0">
                <a:solidFill>
                  <a:srgbClr val="C00000"/>
                </a:solidFill>
                <a:latin typeface="Arial"/>
                <a:cs typeface="Arial"/>
              </a:rPr>
              <a:t>35 questions</a:t>
            </a:r>
            <a:endParaRPr lang="en-US" sz="1700" i="1" dirty="0">
              <a:solidFill>
                <a:srgbClr val="C00000"/>
              </a:solidFill>
              <a:latin typeface="Arial"/>
              <a:cs typeface="Arial"/>
            </a:endParaRPr>
          </a:p>
          <a:p>
            <a:pPr lvl="0"/>
            <a:r>
              <a:rPr lang="en-US" sz="1700" i="1" dirty="0">
                <a:solidFill>
                  <a:prstClr val="black"/>
                </a:solidFill>
                <a:latin typeface="Arial"/>
                <a:cs typeface="Arial"/>
              </a:rPr>
              <a:t>Repeated from Round 3 (2006/07)</a:t>
            </a:r>
            <a:endParaRPr lang="en-US" sz="1700" i="1" dirty="0">
              <a:solidFill>
                <a:srgbClr val="000000"/>
              </a:solidFill>
              <a:latin typeface="Arial"/>
              <a:cs typeface="Arial"/>
            </a:endParaRPr>
          </a:p>
          <a:p>
            <a:pPr marL="216000" indent="-212400">
              <a:buFont typeface="Arial"/>
              <a:buChar char="•"/>
            </a:pPr>
            <a:r>
              <a:rPr lang="en-GB" sz="1700" dirty="0">
                <a:latin typeface="Arial"/>
                <a:cs typeface="Arial"/>
              </a:rPr>
              <a:t>The life course and timing of key life events;</a:t>
            </a:r>
          </a:p>
          <a:p>
            <a:pPr marL="216000" indent="-212400">
              <a:buFont typeface="Arial"/>
              <a:buChar char="•"/>
            </a:pPr>
            <a:r>
              <a:rPr lang="en-GB" sz="1700" dirty="0">
                <a:latin typeface="Arial"/>
                <a:cs typeface="Arial"/>
              </a:rPr>
              <a:t>Age: leave education, become adult, leave family home, live with partner, married, have children, retire, become grandparent;</a:t>
            </a:r>
          </a:p>
          <a:p>
            <a:pPr marL="216000" indent="-212400">
              <a:buFont typeface="Arial"/>
              <a:buChar char="•"/>
            </a:pPr>
            <a:r>
              <a:rPr lang="en-GB" sz="1700" dirty="0">
                <a:latin typeface="Arial"/>
                <a:cs typeface="Arial"/>
              </a:rPr>
              <a:t>Attitudes towards the ideal age, young people, old people.</a:t>
            </a:r>
          </a:p>
        </p:txBody>
      </p:sp>
      <p:sp>
        <p:nvSpPr>
          <p:cNvPr id="5" name="Rectangle 4">
            <a:extLst>
              <a:ext uri="{FF2B5EF4-FFF2-40B4-BE49-F238E27FC236}">
                <a16:creationId xmlns:a16="http://schemas.microsoft.com/office/drawing/2014/main" id="{2A9BB006-35CA-424C-AA73-5130A3947706}"/>
              </a:ext>
            </a:extLst>
          </p:cNvPr>
          <p:cNvSpPr/>
          <p:nvPr/>
        </p:nvSpPr>
        <p:spPr>
          <a:xfrm>
            <a:off x="402335" y="1269517"/>
            <a:ext cx="6686361" cy="400110"/>
          </a:xfrm>
          <a:prstGeom prst="rect">
            <a:avLst/>
          </a:prstGeom>
        </p:spPr>
        <p:txBody>
          <a:bodyPr wrap="square">
            <a:spAutoFit/>
          </a:bodyPr>
          <a:lstStyle/>
          <a:p>
            <a:pPr lvl="0" fontAlgn="auto">
              <a:spcBef>
                <a:spcPts val="0"/>
              </a:spcBef>
              <a:spcAft>
                <a:spcPts val="0"/>
              </a:spcAft>
            </a:pPr>
            <a:r>
              <a:rPr lang="en-US" sz="2000" dirty="0">
                <a:solidFill>
                  <a:prstClr val="black"/>
                </a:solidFill>
                <a:latin typeface="Arial Black"/>
                <a:ea typeface="+mn-ea"/>
              </a:rPr>
              <a:t>Rotating modules (Round 9, 2018/19)</a:t>
            </a:r>
          </a:p>
        </p:txBody>
      </p:sp>
      <p:sp>
        <p:nvSpPr>
          <p:cNvPr id="9" name="Text Placeholder 2">
            <a:extLst>
              <a:ext uri="{FF2B5EF4-FFF2-40B4-BE49-F238E27FC236}">
                <a16:creationId xmlns:a16="http://schemas.microsoft.com/office/drawing/2014/main" id="{458539EB-6335-42F6-B5AB-1A10737902A2}"/>
              </a:ext>
            </a:extLst>
          </p:cNvPr>
          <p:cNvSpPr txBox="1">
            <a:spLocks/>
          </p:cNvSpPr>
          <p:nvPr/>
        </p:nvSpPr>
        <p:spPr>
          <a:xfrm>
            <a:off x="4823462"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ct val="0"/>
              </a:spcBef>
            </a:pPr>
            <a:r>
              <a:rPr lang="en-GB" sz="1800" b="1" dirty="0">
                <a:latin typeface="Arial"/>
                <a:cs typeface="Arial"/>
              </a:rPr>
              <a:t>Justice and Fairness</a:t>
            </a:r>
            <a:r>
              <a:rPr lang="en-US" sz="1800" b="1" dirty="0">
                <a:latin typeface="Arial"/>
                <a:cs typeface="Arial"/>
              </a:rPr>
              <a:t/>
            </a:r>
            <a:br>
              <a:rPr lang="en-US" sz="1800" b="1" dirty="0">
                <a:latin typeface="Arial"/>
                <a:cs typeface="Arial"/>
              </a:rPr>
            </a:br>
            <a:r>
              <a:rPr lang="en-GB" sz="1700" b="1" i="1" dirty="0">
                <a:solidFill>
                  <a:srgbClr val="C00000"/>
                </a:solidFill>
                <a:latin typeface="Arial"/>
                <a:cs typeface="Arial"/>
              </a:rPr>
              <a:t>32 questions</a:t>
            </a:r>
          </a:p>
          <a:p>
            <a:pPr lvl="0">
              <a:spcBef>
                <a:spcPct val="0"/>
              </a:spcBef>
            </a:pPr>
            <a:endParaRPr lang="en-US" sz="1700" dirty="0">
              <a:solidFill>
                <a:srgbClr val="FF0000"/>
              </a:solidFill>
              <a:latin typeface="Arial"/>
              <a:cs typeface="Arial"/>
            </a:endParaRPr>
          </a:p>
          <a:p>
            <a:pPr lvl="0">
              <a:spcBef>
                <a:spcPct val="0"/>
              </a:spcBef>
            </a:pPr>
            <a:r>
              <a:rPr lang="en-US" sz="1700" i="1" dirty="0">
                <a:solidFill>
                  <a:prstClr val="black"/>
                </a:solidFill>
                <a:latin typeface="Arial"/>
                <a:cs typeface="Arial"/>
              </a:rPr>
              <a:t>Brand new module</a:t>
            </a:r>
            <a:endParaRPr lang="en-US" sz="1700" i="1" dirty="0">
              <a:solidFill>
                <a:srgbClr val="000000"/>
              </a:solidFill>
              <a:latin typeface="Arial"/>
              <a:cs typeface="Arial"/>
            </a:endParaRPr>
          </a:p>
          <a:p>
            <a:pPr marL="216000" lvl="0" indent="-212400">
              <a:buFont typeface="Arial"/>
              <a:buChar char="•"/>
            </a:pPr>
            <a:r>
              <a:rPr lang="en-GB" sz="1700" dirty="0">
                <a:solidFill>
                  <a:prstClr val="black"/>
                </a:solidFill>
                <a:latin typeface="Arial"/>
                <a:cs typeface="Arial"/>
              </a:rPr>
              <a:t>Political procedural justice;</a:t>
            </a:r>
          </a:p>
          <a:p>
            <a:pPr marL="216000" lvl="0" indent="-212400">
              <a:buFont typeface="Arial"/>
              <a:buChar char="•"/>
            </a:pPr>
            <a:r>
              <a:rPr lang="en-GB" sz="1700" dirty="0">
                <a:solidFill>
                  <a:prstClr val="black"/>
                </a:solidFill>
                <a:latin typeface="Arial"/>
                <a:cs typeface="Arial"/>
              </a:rPr>
              <a:t>Fairness of: income, educational and job opportunities, distribution of resources;</a:t>
            </a:r>
          </a:p>
          <a:p>
            <a:pPr marL="216000" lvl="0" indent="-212400">
              <a:buFont typeface="Arial"/>
              <a:buChar char="•"/>
            </a:pPr>
            <a:r>
              <a:rPr lang="en-GB" sz="1700" dirty="0">
                <a:solidFill>
                  <a:prstClr val="black"/>
                </a:solidFill>
                <a:latin typeface="Arial"/>
                <a:cs typeface="Arial"/>
              </a:rPr>
              <a:t>Attitudes towards normative principles, social closure;</a:t>
            </a:r>
          </a:p>
          <a:p>
            <a:pPr marL="216000" lvl="0" indent="-212400">
              <a:buFont typeface="Arial"/>
              <a:buChar char="•"/>
            </a:pPr>
            <a:r>
              <a:rPr lang="en-GB" sz="1700" dirty="0">
                <a:solidFill>
                  <a:prstClr val="black"/>
                </a:solidFill>
                <a:latin typeface="Arial"/>
                <a:cs typeface="Arial"/>
              </a:rPr>
              <a:t>Belief in a just and fair world.</a:t>
            </a:r>
          </a:p>
        </p:txBody>
      </p:sp>
      <p:sp>
        <p:nvSpPr>
          <p:cNvPr id="6" name="Slide Number Placeholder 1">
            <a:extLst>
              <a:ext uri="{FF2B5EF4-FFF2-40B4-BE49-F238E27FC236}">
                <a16:creationId xmlns:a16="http://schemas.microsoft.com/office/drawing/2014/main" id="{46383CB2-ABC7-47B3-BF2B-93F27D52BBC3}"/>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7</a:t>
            </a:fld>
            <a:endParaRPr lang="en-US" b="1" dirty="0">
              <a:solidFill>
                <a:schemeClr val="bg1"/>
              </a:solidFill>
            </a:endParaRPr>
          </a:p>
        </p:txBody>
      </p:sp>
    </p:spTree>
    <p:extLst>
      <p:ext uri="{BB962C8B-B14F-4D97-AF65-F5344CB8AC3E}">
        <p14:creationId xmlns:p14="http://schemas.microsoft.com/office/powerpoint/2010/main" val="360871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7"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latin typeface="Arial"/>
                <a:cs typeface="Arial"/>
              </a:rPr>
              <a:t>Understandings and Evaluations </a:t>
            </a:r>
            <a:br>
              <a:rPr lang="en-GB" sz="1800" b="1" dirty="0">
                <a:latin typeface="Arial"/>
                <a:cs typeface="Arial"/>
              </a:rPr>
            </a:br>
            <a:r>
              <a:rPr lang="en-GB" sz="1800" b="1" dirty="0">
                <a:latin typeface="Arial"/>
                <a:cs typeface="Arial"/>
              </a:rPr>
              <a:t>of Democracy</a:t>
            </a:r>
            <a:r>
              <a:rPr lang="en-US" b="1" dirty="0">
                <a:latin typeface="Arial"/>
                <a:cs typeface="Arial"/>
              </a:rPr>
              <a:t/>
            </a:r>
            <a:br>
              <a:rPr lang="en-US" b="1" dirty="0">
                <a:latin typeface="Arial"/>
                <a:cs typeface="Arial"/>
              </a:rPr>
            </a:br>
            <a:r>
              <a:rPr lang="en-GB" sz="1700" b="1" i="1" dirty="0">
                <a:solidFill>
                  <a:srgbClr val="C00000"/>
                </a:solidFill>
                <a:latin typeface="Arial"/>
                <a:cs typeface="Arial"/>
              </a:rPr>
              <a:t>32 questions</a:t>
            </a:r>
            <a:endParaRPr lang="en-US" sz="1700" i="1" dirty="0">
              <a:solidFill>
                <a:srgbClr val="C00000"/>
              </a:solidFill>
              <a:latin typeface="Arial"/>
              <a:cs typeface="Arial"/>
            </a:endParaRPr>
          </a:p>
          <a:p>
            <a:pPr lvl="0"/>
            <a:r>
              <a:rPr lang="en-US" sz="1700" i="1" dirty="0">
                <a:solidFill>
                  <a:prstClr val="black"/>
                </a:solidFill>
                <a:latin typeface="Arial"/>
                <a:cs typeface="Arial"/>
              </a:rPr>
              <a:t>Repeated from Round 6 (2012/13)</a:t>
            </a:r>
            <a:endParaRPr lang="en-US" sz="1700" i="1" dirty="0">
              <a:solidFill>
                <a:srgbClr val="000000"/>
              </a:solidFill>
              <a:latin typeface="Arial"/>
              <a:cs typeface="Arial"/>
            </a:endParaRPr>
          </a:p>
          <a:p>
            <a:pPr marL="216000" indent="-212400">
              <a:buFont typeface="Arial"/>
              <a:buChar char="•"/>
            </a:pPr>
            <a:r>
              <a:rPr lang="en-GB" sz="1700" dirty="0">
                <a:latin typeface="Arial"/>
                <a:cs typeface="Arial"/>
              </a:rPr>
              <a:t>Fair elections/courts, justice system hold government to account; </a:t>
            </a:r>
          </a:p>
          <a:p>
            <a:pPr marL="216000" indent="-212400">
              <a:buFont typeface="Arial"/>
              <a:buChar char="•"/>
            </a:pPr>
            <a:r>
              <a:rPr lang="en-GB" sz="1700" dirty="0">
                <a:latin typeface="Arial"/>
                <a:cs typeface="Arial"/>
              </a:rPr>
              <a:t>Attitudes towards political parties, minority groups, voting in referendums;</a:t>
            </a:r>
          </a:p>
          <a:p>
            <a:pPr marL="216000" indent="-212400">
              <a:buFont typeface="Arial"/>
              <a:buChar char="•"/>
            </a:pPr>
            <a:r>
              <a:rPr lang="en-GB" sz="1700" dirty="0">
                <a:latin typeface="Arial"/>
                <a:cs typeface="Arial"/>
              </a:rPr>
              <a:t>Government responsibility to protect against poverty/reduce income inequality.</a:t>
            </a:r>
          </a:p>
        </p:txBody>
      </p:sp>
      <p:sp>
        <p:nvSpPr>
          <p:cNvPr id="5" name="Rectangle 4">
            <a:extLst>
              <a:ext uri="{FF2B5EF4-FFF2-40B4-BE49-F238E27FC236}">
                <a16:creationId xmlns:a16="http://schemas.microsoft.com/office/drawing/2014/main" id="{2A9BB006-35CA-424C-AA73-5130A3947706}"/>
              </a:ext>
            </a:extLst>
          </p:cNvPr>
          <p:cNvSpPr/>
          <p:nvPr/>
        </p:nvSpPr>
        <p:spPr>
          <a:xfrm>
            <a:off x="402335" y="1269517"/>
            <a:ext cx="6770251" cy="400110"/>
          </a:xfrm>
          <a:prstGeom prst="rect">
            <a:avLst/>
          </a:prstGeom>
        </p:spPr>
        <p:txBody>
          <a:bodyPr wrap="square">
            <a:spAutoFit/>
          </a:bodyPr>
          <a:lstStyle/>
          <a:p>
            <a:pPr fontAlgn="auto">
              <a:spcBef>
                <a:spcPts val="0"/>
              </a:spcBef>
              <a:spcAft>
                <a:spcPts val="0"/>
              </a:spcAft>
            </a:pPr>
            <a:r>
              <a:rPr lang="en-US" sz="2000" dirty="0">
                <a:solidFill>
                  <a:prstClr val="black"/>
                </a:solidFill>
                <a:latin typeface="Arial Black"/>
              </a:rPr>
              <a:t>Rotating modules (Round 10, 2020-22)</a:t>
            </a:r>
          </a:p>
        </p:txBody>
      </p:sp>
      <p:sp>
        <p:nvSpPr>
          <p:cNvPr id="9" name="Text Placeholder 2">
            <a:extLst>
              <a:ext uri="{FF2B5EF4-FFF2-40B4-BE49-F238E27FC236}">
                <a16:creationId xmlns:a16="http://schemas.microsoft.com/office/drawing/2014/main" id="{458539EB-6335-42F6-B5AB-1A10737902A2}"/>
              </a:ext>
            </a:extLst>
          </p:cNvPr>
          <p:cNvSpPr txBox="1">
            <a:spLocks/>
          </p:cNvSpPr>
          <p:nvPr/>
        </p:nvSpPr>
        <p:spPr>
          <a:xfrm>
            <a:off x="4823462"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latin typeface="Arial"/>
                <a:cs typeface="Arial"/>
              </a:rPr>
              <a:t>Digital Social Contacts in Work </a:t>
            </a:r>
            <a:br>
              <a:rPr lang="en-GB" sz="1800" b="1" dirty="0">
                <a:latin typeface="Arial"/>
                <a:cs typeface="Arial"/>
              </a:rPr>
            </a:br>
            <a:r>
              <a:rPr lang="en-GB" sz="1800" b="1" dirty="0">
                <a:latin typeface="Arial"/>
                <a:cs typeface="Arial"/>
              </a:rPr>
              <a:t>and Family Life</a:t>
            </a:r>
            <a:r>
              <a:rPr lang="en-US" b="1" dirty="0">
                <a:solidFill>
                  <a:srgbClr val="FF0000"/>
                </a:solidFill>
                <a:latin typeface="Arial"/>
                <a:cs typeface="Arial"/>
              </a:rPr>
              <a:t/>
            </a:r>
            <a:br>
              <a:rPr lang="en-US" b="1" dirty="0">
                <a:solidFill>
                  <a:srgbClr val="FF0000"/>
                </a:solidFill>
                <a:latin typeface="Arial"/>
                <a:cs typeface="Arial"/>
              </a:rPr>
            </a:br>
            <a:r>
              <a:rPr lang="en-GB" sz="1700" b="1" i="1" dirty="0">
                <a:solidFill>
                  <a:srgbClr val="C00000"/>
                </a:solidFill>
                <a:latin typeface="Arial"/>
                <a:cs typeface="Arial"/>
              </a:rPr>
              <a:t>36 questions</a:t>
            </a:r>
            <a:endParaRPr lang="en-US" sz="1700" i="1" dirty="0">
              <a:solidFill>
                <a:srgbClr val="C00000"/>
              </a:solidFill>
              <a:latin typeface="Arial"/>
              <a:cs typeface="Arial"/>
            </a:endParaRPr>
          </a:p>
          <a:p>
            <a:r>
              <a:rPr lang="en-US" sz="1700" i="1" dirty="0">
                <a:solidFill>
                  <a:prstClr val="black"/>
                </a:solidFill>
                <a:latin typeface="Arial"/>
                <a:cs typeface="Arial"/>
              </a:rPr>
              <a:t>Brand new module</a:t>
            </a:r>
            <a:endParaRPr lang="en-US" sz="1700" i="1" dirty="0">
              <a:solidFill>
                <a:srgbClr val="000000"/>
              </a:solidFill>
              <a:latin typeface="Arial"/>
              <a:cs typeface="Arial"/>
            </a:endParaRPr>
          </a:p>
          <a:p>
            <a:pPr marL="216000" indent="-212400">
              <a:buFont typeface="Arial"/>
              <a:buChar char="•"/>
            </a:pPr>
            <a:r>
              <a:rPr lang="en-GB" sz="1700" dirty="0">
                <a:latin typeface="Arial"/>
                <a:cs typeface="Arial"/>
              </a:rPr>
              <a:t>Internet access/skill and smartphone use;</a:t>
            </a:r>
          </a:p>
          <a:p>
            <a:pPr marL="216000" indent="-212400">
              <a:buFont typeface="Arial"/>
              <a:buChar char="•"/>
            </a:pPr>
            <a:r>
              <a:rPr lang="en-GB" sz="1700" dirty="0">
                <a:latin typeface="Arial"/>
                <a:cs typeface="Arial"/>
              </a:rPr>
              <a:t>Intergenerational contact;</a:t>
            </a:r>
          </a:p>
          <a:p>
            <a:pPr marL="216000" indent="-212400">
              <a:buFont typeface="Arial"/>
              <a:buChar char="•"/>
            </a:pPr>
            <a:r>
              <a:rPr lang="en-GB" sz="1700" dirty="0">
                <a:latin typeface="Arial"/>
                <a:cs typeface="Arial"/>
              </a:rPr>
              <a:t>Contact at work, remote working, expectations at work, job satisfaction, work-life conflict.</a:t>
            </a:r>
          </a:p>
        </p:txBody>
      </p:sp>
      <p:sp>
        <p:nvSpPr>
          <p:cNvPr id="6" name="Slide Number Placeholder 1">
            <a:extLst>
              <a:ext uri="{FF2B5EF4-FFF2-40B4-BE49-F238E27FC236}">
                <a16:creationId xmlns:a16="http://schemas.microsoft.com/office/drawing/2014/main" id="{08B780D0-612E-4BC5-BEF5-AC3DFE5E58E7}"/>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8</a:t>
            </a:fld>
            <a:endParaRPr lang="en-US" b="1" dirty="0">
              <a:solidFill>
                <a:schemeClr val="bg1"/>
              </a:solidFill>
            </a:endParaRPr>
          </a:p>
        </p:txBody>
      </p:sp>
    </p:spTree>
    <p:extLst>
      <p:ext uri="{BB962C8B-B14F-4D97-AF65-F5344CB8AC3E}">
        <p14:creationId xmlns:p14="http://schemas.microsoft.com/office/powerpoint/2010/main" val="255500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CB3CC-CA5F-4BE6-8091-92EEE3C975B5}"/>
              </a:ext>
            </a:extLst>
          </p:cNvPr>
          <p:cNvSpPr txBox="1">
            <a:spLocks/>
          </p:cNvSpPr>
          <p:nvPr/>
        </p:nvSpPr>
        <p:spPr>
          <a:xfrm>
            <a:off x="556578" y="2020824"/>
            <a:ext cx="4135344"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latin typeface="Arial"/>
                <a:cs typeface="Arial"/>
              </a:rPr>
              <a:t>ESS COVID-19 Module</a:t>
            </a:r>
            <a:br>
              <a:rPr lang="en-GB" sz="1800" b="1" dirty="0">
                <a:latin typeface="Arial"/>
                <a:cs typeface="Arial"/>
              </a:rPr>
            </a:br>
            <a:r>
              <a:rPr lang="en-GB" sz="1700" b="1" dirty="0">
                <a:solidFill>
                  <a:srgbClr val="C00000"/>
                </a:solidFill>
                <a:latin typeface="Arial"/>
                <a:cs typeface="Arial"/>
              </a:rPr>
              <a:t>2</a:t>
            </a:r>
            <a:r>
              <a:rPr lang="en-GB" sz="1700" b="1" i="1" dirty="0">
                <a:solidFill>
                  <a:srgbClr val="C00000"/>
                </a:solidFill>
                <a:latin typeface="Arial"/>
                <a:cs typeface="Arial"/>
              </a:rPr>
              <a:t>0 questions</a:t>
            </a:r>
            <a:endParaRPr lang="en-US" sz="1700" i="1" dirty="0">
              <a:solidFill>
                <a:srgbClr val="C00000"/>
              </a:solidFill>
              <a:latin typeface="Arial"/>
              <a:cs typeface="Arial"/>
            </a:endParaRPr>
          </a:p>
          <a:p>
            <a:pPr lvl="0"/>
            <a:r>
              <a:rPr lang="en-US" sz="1700" i="1" dirty="0">
                <a:solidFill>
                  <a:prstClr val="black"/>
                </a:solidFill>
                <a:latin typeface="Arial"/>
                <a:cs typeface="Arial"/>
              </a:rPr>
              <a:t>Brand new module</a:t>
            </a:r>
            <a:endParaRPr lang="en-US" sz="1700" i="1" dirty="0">
              <a:solidFill>
                <a:srgbClr val="000000"/>
              </a:solidFill>
              <a:latin typeface="Arial"/>
              <a:cs typeface="Arial"/>
            </a:endParaRPr>
          </a:p>
          <a:p>
            <a:pPr marL="216000" indent="-212400">
              <a:buFont typeface="Arial"/>
              <a:buChar char="•"/>
            </a:pPr>
            <a:r>
              <a:rPr lang="en-GB" sz="1700" dirty="0">
                <a:latin typeface="Arial"/>
                <a:cs typeface="Arial"/>
              </a:rPr>
              <a:t>Fielded instead of country-specific questions;</a:t>
            </a:r>
          </a:p>
          <a:p>
            <a:pPr marL="216000" indent="-212400">
              <a:buFont typeface="Arial"/>
              <a:buChar char="•"/>
            </a:pPr>
            <a:r>
              <a:rPr lang="en-GB" sz="1700" dirty="0">
                <a:latin typeface="Arial"/>
                <a:cs typeface="Arial"/>
              </a:rPr>
              <a:t>10 questions developed by national coordinators and the CST.</a:t>
            </a:r>
          </a:p>
        </p:txBody>
      </p:sp>
      <p:sp>
        <p:nvSpPr>
          <p:cNvPr id="5" name="Rectangle 4">
            <a:extLst>
              <a:ext uri="{FF2B5EF4-FFF2-40B4-BE49-F238E27FC236}">
                <a16:creationId xmlns:a16="http://schemas.microsoft.com/office/drawing/2014/main" id="{2A9BB006-35CA-424C-AA73-5130A3947706}"/>
              </a:ext>
            </a:extLst>
          </p:cNvPr>
          <p:cNvSpPr/>
          <p:nvPr/>
        </p:nvSpPr>
        <p:spPr>
          <a:xfrm>
            <a:off x="402336" y="1269517"/>
            <a:ext cx="6747972" cy="400110"/>
          </a:xfrm>
          <a:prstGeom prst="rect">
            <a:avLst/>
          </a:prstGeom>
        </p:spPr>
        <p:txBody>
          <a:bodyPr wrap="square">
            <a:spAutoFit/>
          </a:bodyPr>
          <a:lstStyle/>
          <a:p>
            <a:pPr fontAlgn="auto">
              <a:spcBef>
                <a:spcPts val="0"/>
              </a:spcBef>
              <a:spcAft>
                <a:spcPts val="0"/>
              </a:spcAft>
            </a:pPr>
            <a:r>
              <a:rPr lang="en-US" sz="2000" dirty="0">
                <a:solidFill>
                  <a:prstClr val="black"/>
                </a:solidFill>
                <a:latin typeface="Arial Black"/>
              </a:rPr>
              <a:t>Coronavirus questions (Round 10, 2020-22)</a:t>
            </a:r>
          </a:p>
        </p:txBody>
      </p:sp>
      <p:sp>
        <p:nvSpPr>
          <p:cNvPr id="9" name="Text Placeholder 2">
            <a:extLst>
              <a:ext uri="{FF2B5EF4-FFF2-40B4-BE49-F238E27FC236}">
                <a16:creationId xmlns:a16="http://schemas.microsoft.com/office/drawing/2014/main" id="{458539EB-6335-42F6-B5AB-1A10737902A2}"/>
              </a:ext>
            </a:extLst>
          </p:cNvPr>
          <p:cNvSpPr txBox="1">
            <a:spLocks/>
          </p:cNvSpPr>
          <p:nvPr/>
        </p:nvSpPr>
        <p:spPr>
          <a:xfrm>
            <a:off x="4823462" y="2020824"/>
            <a:ext cx="3950109" cy="4214812"/>
          </a:xfrm>
          <a:prstGeom prst="rect">
            <a:avLst/>
          </a:prstGeom>
          <a:ln>
            <a:noFill/>
          </a:ln>
        </p:spPr>
        <p:txBody>
          <a:bodyPr/>
          <a:lstStyle>
            <a:lvl1pPr marL="3600" marR="0" indent="0" algn="l" defTabSz="457200" rtl="0" eaLnBrk="1" fontAlgn="auto" latinLnBrk="0" hangingPunct="1">
              <a:lnSpc>
                <a:spcPct val="100000"/>
              </a:lnSpc>
              <a:spcBef>
                <a:spcPts val="1224"/>
              </a:spcBef>
              <a:spcAft>
                <a:spcPts val="0"/>
              </a:spcAft>
              <a:buClrTx/>
              <a:buSzPct val="130000"/>
              <a:buFont typeface="Arial"/>
              <a:buNone/>
              <a:tabLst/>
              <a:defRPr sz="1600" kern="1200"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700" b="1" i="1" dirty="0">
                <a:latin typeface="Arial"/>
                <a:cs typeface="Arial"/>
              </a:rPr>
              <a:t>Government authority and legitimacy in the age of a pandemic</a:t>
            </a:r>
          </a:p>
          <a:p>
            <a:pPr marL="289350" indent="-285750">
              <a:buFont typeface="Arial" panose="020B0604020202020204" pitchFamily="34" charset="0"/>
              <a:buChar char="•"/>
            </a:pPr>
            <a:r>
              <a:rPr lang="en-GB" sz="1700" dirty="0">
                <a:latin typeface="Arial"/>
                <a:cs typeface="Arial"/>
              </a:rPr>
              <a:t>Proposed by a team led by Marc </a:t>
            </a:r>
            <a:br>
              <a:rPr lang="en-GB" sz="1700" dirty="0">
                <a:latin typeface="Arial"/>
                <a:cs typeface="Arial"/>
              </a:rPr>
            </a:br>
            <a:r>
              <a:rPr lang="en-GB" sz="1700" dirty="0">
                <a:latin typeface="Arial"/>
                <a:cs typeface="Arial"/>
              </a:rPr>
              <a:t>Helbling (University of Bamberg);</a:t>
            </a:r>
          </a:p>
          <a:p>
            <a:pPr marL="289350" indent="-285750">
              <a:buFont typeface="Arial" panose="020B0604020202020204" pitchFamily="34" charset="0"/>
              <a:buChar char="•"/>
            </a:pPr>
            <a:r>
              <a:rPr lang="en-GB" sz="1700" dirty="0">
                <a:latin typeface="Arial"/>
                <a:cs typeface="Arial"/>
              </a:rPr>
              <a:t>5 questions measuring attitudes towards government responses to COVID-19.</a:t>
            </a:r>
          </a:p>
          <a:p>
            <a:r>
              <a:rPr lang="en-GB" sz="1700" b="1" i="1" dirty="0">
                <a:latin typeface="Arial"/>
                <a:cs typeface="Arial"/>
              </a:rPr>
              <a:t>COVID-19 conspiracy beliefs and government rule compliance</a:t>
            </a:r>
          </a:p>
          <a:p>
            <a:pPr marL="216000" indent="-212400">
              <a:buFont typeface="Arial"/>
              <a:buChar char="•"/>
            </a:pPr>
            <a:r>
              <a:rPr lang="en-GB" sz="1700" dirty="0">
                <a:latin typeface="Arial"/>
                <a:cs typeface="Arial"/>
              </a:rPr>
              <a:t>5 questions proposed by Kostas Gemenis (Max Planck Institute for the Study of Societies).</a:t>
            </a:r>
          </a:p>
        </p:txBody>
      </p:sp>
      <p:sp>
        <p:nvSpPr>
          <p:cNvPr id="6" name="Slide Number Placeholder 1">
            <a:extLst>
              <a:ext uri="{FF2B5EF4-FFF2-40B4-BE49-F238E27FC236}">
                <a16:creationId xmlns:a16="http://schemas.microsoft.com/office/drawing/2014/main" id="{08B780D0-612E-4BC5-BEF5-AC3DFE5E58E7}"/>
              </a:ext>
            </a:extLst>
          </p:cNvPr>
          <p:cNvSpPr txBox="1">
            <a:spLocks/>
          </p:cNvSpPr>
          <p:nvPr/>
        </p:nvSpPr>
        <p:spPr>
          <a:xfrm>
            <a:off x="8212667" y="378883"/>
            <a:ext cx="66886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accent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fld id="{6FCE4D09-E06F-854B-BFF1-D157BAEBE1EF}" type="slidenum">
              <a:rPr lang="en-US" b="1" smtClean="0">
                <a:solidFill>
                  <a:schemeClr val="bg1"/>
                </a:solidFill>
              </a:rPr>
              <a:pPr/>
              <a:t>9</a:t>
            </a:fld>
            <a:endParaRPr lang="en-US" b="1" dirty="0">
              <a:solidFill>
                <a:schemeClr val="bg1"/>
              </a:solidFill>
            </a:endParaRPr>
          </a:p>
        </p:txBody>
      </p:sp>
    </p:spTree>
    <p:extLst>
      <p:ext uri="{BB962C8B-B14F-4D97-AF65-F5344CB8AC3E}">
        <p14:creationId xmlns:p14="http://schemas.microsoft.com/office/powerpoint/2010/main" val="2127300145"/>
      </p:ext>
    </p:extLst>
  </p:cSld>
  <p:clrMapOvr>
    <a:masterClrMapping/>
  </p:clrMapOvr>
</p:sld>
</file>

<file path=ppt/theme/theme1.xml><?xml version="1.0" encoding="utf-8"?>
<a:theme xmlns:a="http://schemas.openxmlformats.org/drawingml/2006/main" name="Covers and Breakers">
  <a:themeElements>
    <a:clrScheme name="ESS 2">
      <a:dk1>
        <a:sysClr val="windowText" lastClr="000000"/>
      </a:dk1>
      <a:lt1>
        <a:sysClr val="window" lastClr="FFFFFF"/>
      </a:lt1>
      <a:dk2>
        <a:srgbClr val="FFFFF6"/>
      </a:dk2>
      <a:lt2>
        <a:srgbClr val="EEECE1"/>
      </a:lt2>
      <a:accent1>
        <a:srgbClr val="E8313D"/>
      </a:accent1>
      <a:accent2>
        <a:srgbClr val="44A186"/>
      </a:accent2>
      <a:accent3>
        <a:srgbClr val="717375"/>
      </a:accent3>
      <a:accent4>
        <a:srgbClr val="39A2B9"/>
      </a:accent4>
      <a:accent5>
        <a:srgbClr val="72376B"/>
      </a:accent5>
      <a:accent6>
        <a:srgbClr val="FECC4D"/>
      </a:accent6>
      <a:hlink>
        <a:srgbClr val="E8313D"/>
      </a:hlink>
      <a:folHlink>
        <a:srgbClr val="6E21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ck covers">
  <a:themeElements>
    <a:clrScheme name="ESS">
      <a:dk1>
        <a:sysClr val="windowText" lastClr="000000"/>
      </a:dk1>
      <a:lt1>
        <a:sysClr val="window" lastClr="FFFFFF"/>
      </a:lt1>
      <a:dk2>
        <a:srgbClr val="FFFFF6"/>
      </a:dk2>
      <a:lt2>
        <a:srgbClr val="EEECE1"/>
      </a:lt2>
      <a:accent1>
        <a:srgbClr val="E8313D"/>
      </a:accent1>
      <a:accent2>
        <a:srgbClr val="6E2123"/>
      </a:accent2>
      <a:accent3>
        <a:srgbClr val="82CAB9"/>
      </a:accent3>
      <a:accent4>
        <a:srgbClr val="14A4D0"/>
      </a:accent4>
      <a:accent5>
        <a:srgbClr val="A2D8DD"/>
      </a:accent5>
      <a:accent6>
        <a:srgbClr val="812380"/>
      </a:accent6>
      <a:hlink>
        <a:srgbClr val="E8313D"/>
      </a:hlink>
      <a:folHlink>
        <a:srgbClr val="6E212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1772</TotalTime>
  <Words>1982</Words>
  <Application>Microsoft Office PowerPoint</Application>
  <PresentationFormat>Slaidrāde ekrānā (4:3)</PresentationFormat>
  <Paragraphs>250</Paragraphs>
  <Slides>21</Slides>
  <Notes>13</Notes>
  <HiddenSlides>0</HiddenSlides>
  <MMClips>0</MMClips>
  <ScaleCrop>false</ScaleCrop>
  <HeadingPairs>
    <vt:vector size="6" baseType="variant">
      <vt:variant>
        <vt:lpstr>Lietotie fonti</vt:lpstr>
      </vt:variant>
      <vt:variant>
        <vt:i4>4</vt:i4>
      </vt:variant>
      <vt:variant>
        <vt:lpstr>Dizains</vt:lpstr>
      </vt:variant>
      <vt:variant>
        <vt:i4>4</vt:i4>
      </vt:variant>
      <vt:variant>
        <vt:lpstr>Slaidu virsraksti</vt:lpstr>
      </vt:variant>
      <vt:variant>
        <vt:i4>21</vt:i4>
      </vt:variant>
    </vt:vector>
  </HeadingPairs>
  <TitlesOfParts>
    <vt:vector size="29" baseType="lpstr">
      <vt:lpstr>Arial</vt:lpstr>
      <vt:lpstr>Arial Black</vt:lpstr>
      <vt:lpstr>Calibri</vt:lpstr>
      <vt:lpstr>ヒラギノ角ゴ Pro W3</vt:lpstr>
      <vt:lpstr>Covers and Breakers</vt:lpstr>
      <vt:lpstr>Content</vt:lpstr>
      <vt:lpstr>Back covers</vt:lpstr>
      <vt:lpstr>1_Content</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DJN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ESS ERIC HQ</dc:creator>
  <cp:lastModifiedBy>Cap18-01</cp:lastModifiedBy>
  <cp:revision>158</cp:revision>
  <dcterms:created xsi:type="dcterms:W3CDTF">2018-08-30T14:51:00Z</dcterms:created>
  <dcterms:modified xsi:type="dcterms:W3CDTF">2023-08-23T10:08:07Z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2022-09-06T12:46:53Z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93c65580-2f38-4b53-adf1-bf0e3de33282</vt:lpwstr>
  </property>
  <property fmtid="{D5CDD505-2E9C-101B-9397-08002B2CF9AE}" pid="8" name="MSIP_Label_06c24981-b6df-48f8-949b-0896357b9b03_ContentBits">
    <vt:lpwstr>0</vt:lpwstr>
  </property>
</Properties>
</file>